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sldIdLst>
    <p:sldId id="256" r:id="rId2"/>
    <p:sldId id="257" r:id="rId3"/>
    <p:sldId id="258" r:id="rId4"/>
    <p:sldId id="259" r:id="rId5"/>
    <p:sldId id="260" r:id="rId6"/>
    <p:sldId id="261" r:id="rId7"/>
    <p:sldId id="279" r:id="rId8"/>
    <p:sldId id="262" r:id="rId9"/>
    <p:sldId id="276" r:id="rId10"/>
    <p:sldId id="263" r:id="rId11"/>
    <p:sldId id="264" r:id="rId12"/>
    <p:sldId id="265" r:id="rId13"/>
    <p:sldId id="280" r:id="rId14"/>
    <p:sldId id="266" r:id="rId15"/>
    <p:sldId id="273" r:id="rId16"/>
    <p:sldId id="267" r:id="rId17"/>
    <p:sldId id="268" r:id="rId18"/>
    <p:sldId id="269" r:id="rId19"/>
    <p:sldId id="270" r:id="rId20"/>
    <p:sldId id="271" r:id="rId21"/>
    <p:sldId id="274" r:id="rId22"/>
    <p:sldId id="272"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744" y="6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CRME\Division%203\Workshop\Graph_.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10334021935471E-2"/>
          <c:y val="4.5409078466418687E-2"/>
          <c:w val="0.72422029312377312"/>
          <c:h val="0.85268247910728945"/>
        </c:manualLayout>
      </c:layout>
      <c:lineChart>
        <c:grouping val="standard"/>
        <c:varyColors val="0"/>
        <c:ser>
          <c:idx val="0"/>
          <c:order val="0"/>
          <c:tx>
            <c:v>Kookhampittayasan School</c:v>
          </c:tx>
          <c:spPr>
            <a:ln w="57150">
              <a:solidFill>
                <a:srgbClr val="0000CC"/>
              </a:solidFill>
            </a:ln>
          </c:spPr>
          <c:marker>
            <c:symbol val="none"/>
          </c:marker>
          <c:dLbls>
            <c:dLbl>
              <c:idx val="1"/>
              <c:layout>
                <c:manualLayout>
                  <c:x val="-4.6456643706254859E-2"/>
                  <c:y val="-7.4866315246995913E-2"/>
                </c:manualLayout>
              </c:layout>
              <c:tx>
                <c:rich>
                  <a:bodyPr/>
                  <a:lstStyle/>
                  <a:p>
                    <a:r>
                      <a:rPr lang="en-US" smtClean="0"/>
                      <a:t>N/A</a:t>
                    </a:r>
                    <a:endParaRPr lang="en-US"/>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0972686908927524"/>
                  <c:y val="4.27983349639870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173665791776028E-2"/>
                  <c:y val="5.04512977544474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7"/>
              <c:pt idx="0">
                <c:v>2006</c:v>
              </c:pt>
              <c:pt idx="1">
                <c:v>2007</c:v>
              </c:pt>
              <c:pt idx="2">
                <c:v>2008</c:v>
              </c:pt>
              <c:pt idx="3">
                <c:v>2009</c:v>
              </c:pt>
              <c:pt idx="4">
                <c:v>2010</c:v>
              </c:pt>
              <c:pt idx="5">
                <c:v>2011</c:v>
              </c:pt>
              <c:pt idx="6">
                <c:v>2012</c:v>
              </c:pt>
            </c:numLit>
          </c:cat>
          <c:val>
            <c:numRef>
              <c:f>'O-Net_คูคำ'!$C$3:$I$3</c:f>
              <c:numCache>
                <c:formatCode>General</c:formatCode>
                <c:ptCount val="7"/>
                <c:pt idx="0">
                  <c:v>13.56</c:v>
                </c:pt>
                <c:pt idx="1">
                  <c:v>0</c:v>
                </c:pt>
                <c:pt idx="2">
                  <c:v>37.449999999999996</c:v>
                </c:pt>
                <c:pt idx="3">
                  <c:v>37.14</c:v>
                </c:pt>
                <c:pt idx="4">
                  <c:v>26.67</c:v>
                </c:pt>
                <c:pt idx="5">
                  <c:v>78</c:v>
                </c:pt>
                <c:pt idx="6">
                  <c:v>78</c:v>
                </c:pt>
              </c:numCache>
            </c:numRef>
          </c:val>
          <c:smooth val="0"/>
        </c:ser>
        <c:ser>
          <c:idx val="1"/>
          <c:order val="1"/>
          <c:tx>
            <c:v>ONET-Mean</c:v>
          </c:tx>
          <c:spPr>
            <a:ln w="57150">
              <a:solidFill>
                <a:srgbClr val="FF0000"/>
              </a:solidFill>
            </a:ln>
          </c:spPr>
          <c:marker>
            <c:symbol val="none"/>
          </c:marker>
          <c:dLbls>
            <c:dLbl>
              <c:idx val="3"/>
              <c:layout>
                <c:manualLayout>
                  <c:x val="-4.9729221347331647E-2"/>
                  <c:y val="5.04512977544474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1951443569553825E-2"/>
                  <c:y val="5.0451297754447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7"/>
              <c:pt idx="0">
                <c:v>2006</c:v>
              </c:pt>
              <c:pt idx="1">
                <c:v>2007</c:v>
              </c:pt>
              <c:pt idx="2">
                <c:v>2008</c:v>
              </c:pt>
              <c:pt idx="3">
                <c:v>2009</c:v>
              </c:pt>
              <c:pt idx="4">
                <c:v>2010</c:v>
              </c:pt>
              <c:pt idx="5">
                <c:v>2011</c:v>
              </c:pt>
              <c:pt idx="6">
                <c:v>2012</c:v>
              </c:pt>
            </c:numLit>
          </c:cat>
          <c:val>
            <c:numRef>
              <c:f>'O-Net_คูคำ'!$C$4:$I$4</c:f>
              <c:numCache>
                <c:formatCode>General</c:formatCode>
                <c:ptCount val="7"/>
                <c:pt idx="0">
                  <c:v>38.870000000000005</c:v>
                </c:pt>
                <c:pt idx="1">
                  <c:v>47.55</c:v>
                </c:pt>
                <c:pt idx="2">
                  <c:v>43.760000000000005</c:v>
                </c:pt>
                <c:pt idx="3">
                  <c:v>35.879999999999995</c:v>
                </c:pt>
                <c:pt idx="4">
                  <c:v>34.849999999999994</c:v>
                </c:pt>
                <c:pt idx="5">
                  <c:v>24.87</c:v>
                </c:pt>
                <c:pt idx="6">
                  <c:v>35.720000000000006</c:v>
                </c:pt>
              </c:numCache>
            </c:numRef>
          </c:val>
          <c:smooth val="0"/>
        </c:ser>
        <c:dLbls>
          <c:showLegendKey val="0"/>
          <c:showVal val="1"/>
          <c:showCatName val="0"/>
          <c:showSerName val="0"/>
          <c:showPercent val="0"/>
          <c:showBubbleSize val="0"/>
        </c:dLbls>
        <c:smooth val="0"/>
        <c:axId val="-1434199792"/>
        <c:axId val="-1434185648"/>
      </c:lineChart>
      <c:catAx>
        <c:axId val="-1434199792"/>
        <c:scaling>
          <c:orientation val="minMax"/>
        </c:scaling>
        <c:delete val="0"/>
        <c:axPos val="b"/>
        <c:numFmt formatCode="General" sourceLinked="1"/>
        <c:majorTickMark val="out"/>
        <c:minorTickMark val="none"/>
        <c:tickLblPos val="nextTo"/>
        <c:crossAx val="-1434185648"/>
        <c:crosses val="autoZero"/>
        <c:auto val="1"/>
        <c:lblAlgn val="ctr"/>
        <c:lblOffset val="100"/>
        <c:noMultiLvlLbl val="0"/>
      </c:catAx>
      <c:valAx>
        <c:axId val="-1434185648"/>
        <c:scaling>
          <c:orientation val="minMax"/>
          <c:max val="100"/>
        </c:scaling>
        <c:delete val="0"/>
        <c:axPos val="l"/>
        <c:majorGridlines/>
        <c:numFmt formatCode="General" sourceLinked="1"/>
        <c:majorTickMark val="out"/>
        <c:minorTickMark val="none"/>
        <c:tickLblPos val="nextTo"/>
        <c:crossAx val="-1434199792"/>
        <c:crosses val="autoZero"/>
        <c:crossBetween val="between"/>
        <c:majorUnit val="20"/>
      </c:valAx>
    </c:plotArea>
    <c:legend>
      <c:legendPos val="r"/>
      <c:layout>
        <c:manualLayout>
          <c:xMode val="edge"/>
          <c:yMode val="edge"/>
          <c:x val="0.8111533586818761"/>
          <c:y val="0.1683725423892565"/>
          <c:w val="0.16147415612824628"/>
          <c:h val="0.5446455082685222"/>
        </c:manualLayout>
      </c:layout>
      <c:overlay val="0"/>
    </c:legend>
    <c:plotVisOnly val="1"/>
    <c:dispBlanksAs val="gap"/>
    <c:showDLblsOverMax val="0"/>
  </c:chart>
  <c:txPr>
    <a:bodyPr/>
    <a:lstStyle/>
    <a:p>
      <a:pPr>
        <a:defRPr sz="18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9DA21-A6B2-4142-A645-A04A32F138A2}" type="datetimeFigureOut">
              <a:rPr lang="en-US" smtClean="0"/>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2BFA-1EA2-4CD0-9971-81B82BDBDD65}" type="slidenum">
              <a:rPr lang="en-US" smtClean="0"/>
              <a:t>‹#›</a:t>
            </a:fld>
            <a:endParaRPr lang="en-US"/>
          </a:p>
        </p:txBody>
      </p:sp>
    </p:spTree>
    <p:extLst>
      <p:ext uri="{BB962C8B-B14F-4D97-AF65-F5344CB8AC3E}">
        <p14:creationId xmlns:p14="http://schemas.microsoft.com/office/powerpoint/2010/main" val="111453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FC2BFA-1EA2-4CD0-9971-81B82BDBDD65}" type="slidenum">
              <a:rPr lang="en-US" smtClean="0"/>
              <a:t>1</a:t>
            </a:fld>
            <a:endParaRPr lang="en-US"/>
          </a:p>
        </p:txBody>
      </p:sp>
    </p:spTree>
    <p:extLst>
      <p:ext uri="{BB962C8B-B14F-4D97-AF65-F5344CB8AC3E}">
        <p14:creationId xmlns:p14="http://schemas.microsoft.com/office/powerpoint/2010/main" val="48377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EE9348-716E-476E-9B44-872BA73DB96F}" type="datetime1">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EE192-0A4E-4DD7-A1E8-32DD971A57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2B804-E651-4DF9-A3A7-7059E83A9D93}" type="datetime1">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EE192-0A4E-4DD7-A1E8-32DD971A5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12E5DAD-FD7C-4BEB-B166-A79396B6B482}" type="datetime1">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EE192-0A4E-4DD7-A1E8-32DD971A5743}"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E3A89-65AE-41A3-82E7-DE6310F63659}" type="datetime1">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EE192-0A4E-4DD7-A1E8-32DD971A5743}"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92BAF-574B-4F31-B171-AE8F566D17D4}" type="datetime1">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EE192-0A4E-4DD7-A1E8-32DD971A5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0E13CF-54CF-402E-97BC-5103E4B4622B}" type="datetime1">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EE192-0A4E-4DD7-A1E8-32DD971A5743}"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AD41DA-3F4A-461E-BDE4-5A94AED9FA45}" type="datetime1">
              <a:rPr lang="en-US" smtClean="0"/>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EE192-0A4E-4DD7-A1E8-32DD971A5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3D06F7-F482-463D-A5FD-8F163FB71996}" type="datetime1">
              <a:rPr lang="en-US" smtClean="0"/>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EE192-0A4E-4DD7-A1E8-32DD971A5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92BB021-A373-4644-BF99-5C143C062A6B}" type="datetime1">
              <a:rPr lang="en-US" smtClean="0"/>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3EE192-0A4E-4DD7-A1E8-32DD971A5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0591AC6-42E1-4013-B899-4E2B61035C33}" type="datetime1">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EE192-0A4E-4DD7-A1E8-32DD971A5743}"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53DC2-3AB4-46E8-A9C0-6C8AE44D7A8E}" type="datetime1">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EE192-0A4E-4DD7-A1E8-32DD971A5743}"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2CCFF91-E076-48E0-8F81-1E0300B5A7DF}" type="datetime1">
              <a:rPr lang="en-US" smtClean="0"/>
              <a:t>2/12/2015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43EE192-0A4E-4DD7-A1E8-32DD971A5743}"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7000">
              <a:schemeClr val="accent1">
                <a:tint val="44500"/>
                <a:satMod val="160000"/>
              </a:schemeClr>
            </a:gs>
            <a:gs pos="75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068960"/>
            <a:ext cx="8712968" cy="1780108"/>
          </a:xfrm>
        </p:spPr>
        <p:txBody>
          <a:bodyPr>
            <a:noAutofit/>
          </a:bodyPr>
          <a:lstStyle/>
          <a:p>
            <a:pPr>
              <a:spcBef>
                <a:spcPts val="0"/>
              </a:spcBef>
            </a:pPr>
            <a:r>
              <a:rPr lang="en-US" sz="5000" b="1" dirty="0" smtClean="0">
                <a:solidFill>
                  <a:schemeClr val="tx2">
                    <a:lumMod val="75000"/>
                  </a:schemeClr>
                </a:solidFill>
                <a:latin typeface="Angsana New" panose="02020603050405020304" pitchFamily="18" charset="-34"/>
                <a:cs typeface="Angsana New" panose="02020603050405020304" pitchFamily="18" charset="-34"/>
              </a:rPr>
              <a:t>APEC – TSUKUBA International Conference</a:t>
            </a:r>
            <a:r>
              <a:rPr lang="en-US" sz="5000" b="1" dirty="0" smtClean="0">
                <a:solidFill>
                  <a:schemeClr val="bg1"/>
                </a:solidFill>
                <a:latin typeface="Angsana New" panose="02020603050405020304" pitchFamily="18" charset="-34"/>
                <a:cs typeface="Angsana New" panose="02020603050405020304" pitchFamily="18" charset="-34"/>
              </a:rPr>
              <a:t/>
            </a:r>
            <a:br>
              <a:rPr lang="en-US" sz="5000" b="1" dirty="0" smtClean="0">
                <a:solidFill>
                  <a:schemeClr val="bg1"/>
                </a:solidFill>
                <a:latin typeface="Angsana New" panose="02020603050405020304" pitchFamily="18" charset="-34"/>
                <a:cs typeface="Angsana New" panose="02020603050405020304" pitchFamily="18" charset="-34"/>
              </a:rPr>
            </a:br>
            <a:r>
              <a:rPr lang="en-US" sz="5000" b="1" dirty="0" smtClean="0">
                <a:solidFill>
                  <a:schemeClr val="tx2">
                    <a:lumMod val="75000"/>
                  </a:schemeClr>
                </a:solidFill>
                <a:latin typeface="Angsana New" panose="02020603050405020304" pitchFamily="18" charset="-34"/>
                <a:cs typeface="Angsana New" panose="02020603050405020304" pitchFamily="18" charset="-34"/>
              </a:rPr>
              <a:t>on</a:t>
            </a:r>
            <a:br>
              <a:rPr lang="en-US" sz="5000" b="1" dirty="0" smtClean="0">
                <a:solidFill>
                  <a:schemeClr val="tx2">
                    <a:lumMod val="75000"/>
                  </a:schemeClr>
                </a:solidFill>
                <a:latin typeface="Angsana New" panose="02020603050405020304" pitchFamily="18" charset="-34"/>
                <a:cs typeface="Angsana New" panose="02020603050405020304" pitchFamily="18" charset="-34"/>
              </a:rPr>
            </a:br>
            <a:r>
              <a:rPr lang="en-US" sz="5000" b="1" dirty="0" smtClean="0">
                <a:solidFill>
                  <a:schemeClr val="tx2">
                    <a:lumMod val="75000"/>
                  </a:schemeClr>
                </a:solidFill>
                <a:latin typeface="Angsana New" panose="02020603050405020304" pitchFamily="18" charset="-34"/>
                <a:cs typeface="Angsana New" panose="02020603050405020304" pitchFamily="18" charset="-34"/>
              </a:rPr>
              <a:t>Mathematics Education in the Future</a:t>
            </a:r>
            <a:r>
              <a:rPr lang="en-US" sz="5000" b="1" dirty="0" smtClean="0">
                <a:solidFill>
                  <a:schemeClr val="bg1"/>
                </a:solidFill>
                <a:latin typeface="Angsana New" panose="02020603050405020304" pitchFamily="18" charset="-34"/>
                <a:cs typeface="Angsana New" panose="02020603050405020304" pitchFamily="18" charset="-34"/>
              </a:rPr>
              <a:t/>
            </a:r>
            <a:br>
              <a:rPr lang="en-US" sz="5000" b="1" dirty="0" smtClean="0">
                <a:solidFill>
                  <a:schemeClr val="bg1"/>
                </a:solidFill>
                <a:latin typeface="Angsana New" panose="02020603050405020304" pitchFamily="18" charset="-34"/>
                <a:cs typeface="Angsana New" panose="02020603050405020304" pitchFamily="18" charset="-34"/>
              </a:rPr>
            </a:br>
            <a:r>
              <a:rPr lang="en-US" sz="5000" b="1" dirty="0" smtClean="0">
                <a:solidFill>
                  <a:schemeClr val="accent1">
                    <a:lumMod val="20000"/>
                    <a:lumOff val="80000"/>
                  </a:schemeClr>
                </a:solidFill>
                <a:latin typeface="Angsana New" panose="02020603050405020304" pitchFamily="18" charset="-34"/>
                <a:cs typeface="Angsana New" panose="02020603050405020304" pitchFamily="18" charset="-34"/>
              </a:rPr>
              <a:t>11 – 13 February 2015 Tokyo, Japan</a:t>
            </a:r>
            <a:r>
              <a:rPr lang="en-US" sz="5000" b="1" dirty="0" smtClean="0">
                <a:solidFill>
                  <a:schemeClr val="bg1"/>
                </a:solidFill>
                <a:latin typeface="Angsana New" panose="02020603050405020304" pitchFamily="18" charset="-34"/>
                <a:cs typeface="Angsana New" panose="02020603050405020304" pitchFamily="18" charset="-34"/>
              </a:rPr>
              <a:t/>
            </a:r>
            <a:br>
              <a:rPr lang="en-US" sz="5000" b="1" dirty="0" smtClean="0">
                <a:solidFill>
                  <a:schemeClr val="bg1"/>
                </a:solidFill>
                <a:latin typeface="Angsana New" panose="02020603050405020304" pitchFamily="18" charset="-34"/>
                <a:cs typeface="Angsana New" panose="02020603050405020304" pitchFamily="18" charset="-34"/>
              </a:rPr>
            </a:br>
            <a:r>
              <a:rPr lang="en-US" sz="5000" b="1" dirty="0" smtClean="0">
                <a:solidFill>
                  <a:schemeClr val="accent1">
                    <a:lumMod val="20000"/>
                    <a:lumOff val="80000"/>
                  </a:schemeClr>
                </a:solidFill>
                <a:latin typeface="Angsana New" panose="02020603050405020304" pitchFamily="18" charset="-34"/>
                <a:cs typeface="Angsana New" panose="02020603050405020304" pitchFamily="18" charset="-34"/>
              </a:rPr>
              <a:t>“Lesson Study in Thailand : Experiences and Challenges”</a:t>
            </a:r>
            <a:endParaRPr lang="en-US" sz="5000" b="1" dirty="0">
              <a:solidFill>
                <a:schemeClr val="accent1">
                  <a:lumMod val="20000"/>
                  <a:lumOff val="80000"/>
                </a:schemeClr>
              </a:solidFill>
              <a:latin typeface="Angsana New" panose="02020603050405020304" pitchFamily="18" charset="-34"/>
              <a:cs typeface="Angsana New" panose="02020603050405020304" pitchFamily="18" charset="-34"/>
            </a:endParaRPr>
          </a:p>
        </p:txBody>
      </p:sp>
      <p:sp>
        <p:nvSpPr>
          <p:cNvPr id="3" name="Subtitle 2"/>
          <p:cNvSpPr>
            <a:spLocks noGrp="1"/>
          </p:cNvSpPr>
          <p:nvPr>
            <p:ph type="subTitle" idx="1"/>
          </p:nvPr>
        </p:nvSpPr>
        <p:spPr>
          <a:xfrm>
            <a:off x="1475656" y="4797152"/>
            <a:ext cx="6400800" cy="1473200"/>
          </a:xfrm>
        </p:spPr>
        <p:txBody>
          <a:bodyPr>
            <a:noAutofit/>
          </a:bodyPr>
          <a:lstStyle/>
          <a:p>
            <a:pPr>
              <a:spcBef>
                <a:spcPts val="0"/>
              </a:spcBef>
            </a:pPr>
            <a:r>
              <a:rPr lang="en-US" sz="3500" b="1" dirty="0" smtClean="0">
                <a:solidFill>
                  <a:schemeClr val="accent1">
                    <a:lumMod val="75000"/>
                  </a:schemeClr>
                </a:solidFill>
                <a:latin typeface="Angsana New" panose="02020603050405020304" pitchFamily="18" charset="-34"/>
                <a:cs typeface="Angsana New" panose="02020603050405020304" pitchFamily="18" charset="-34"/>
              </a:rPr>
              <a:t>Professor Dr. </a:t>
            </a:r>
            <a:r>
              <a:rPr lang="en-US" sz="3500" b="1" dirty="0" err="1" smtClean="0">
                <a:solidFill>
                  <a:schemeClr val="accent1">
                    <a:lumMod val="75000"/>
                  </a:schemeClr>
                </a:solidFill>
                <a:latin typeface="Angsana New" panose="02020603050405020304" pitchFamily="18" charset="-34"/>
                <a:cs typeface="Angsana New" panose="02020603050405020304" pitchFamily="18" charset="-34"/>
              </a:rPr>
              <a:t>Kanok</a:t>
            </a:r>
            <a:r>
              <a:rPr lang="en-US" sz="3500" b="1" dirty="0" smtClean="0">
                <a:solidFill>
                  <a:schemeClr val="accent1">
                    <a:lumMod val="75000"/>
                  </a:schemeClr>
                </a:solidFill>
                <a:latin typeface="Angsana New" panose="02020603050405020304" pitchFamily="18" charset="-34"/>
                <a:cs typeface="Angsana New" panose="02020603050405020304" pitchFamily="18" charset="-34"/>
              </a:rPr>
              <a:t> </a:t>
            </a:r>
            <a:r>
              <a:rPr lang="en-US" sz="3500" b="1" dirty="0" err="1" smtClean="0">
                <a:solidFill>
                  <a:schemeClr val="accent1">
                    <a:lumMod val="75000"/>
                  </a:schemeClr>
                </a:solidFill>
                <a:latin typeface="Angsana New" panose="02020603050405020304" pitchFamily="18" charset="-34"/>
                <a:cs typeface="Angsana New" panose="02020603050405020304" pitchFamily="18" charset="-34"/>
              </a:rPr>
              <a:t>Wongtrangan</a:t>
            </a:r>
            <a:endParaRPr lang="en-US" sz="3500" b="1" dirty="0" smtClean="0">
              <a:solidFill>
                <a:schemeClr val="accent1">
                  <a:lumMod val="75000"/>
                </a:schemeClr>
              </a:solidFill>
              <a:latin typeface="Angsana New" panose="02020603050405020304" pitchFamily="18" charset="-34"/>
              <a:cs typeface="Angsana New" panose="02020603050405020304" pitchFamily="18" charset="-34"/>
            </a:endParaRPr>
          </a:p>
          <a:p>
            <a:pPr>
              <a:spcBef>
                <a:spcPts val="0"/>
              </a:spcBef>
            </a:pPr>
            <a:r>
              <a:rPr lang="en-US" sz="3500" b="1" dirty="0" err="1" smtClean="0">
                <a:solidFill>
                  <a:schemeClr val="accent1">
                    <a:lumMod val="75000"/>
                  </a:schemeClr>
                </a:solidFill>
                <a:latin typeface="Angsana New" panose="02020603050405020304" pitchFamily="18" charset="-34"/>
                <a:cs typeface="Angsana New" panose="02020603050405020304" pitchFamily="18" charset="-34"/>
              </a:rPr>
              <a:t>Khon</a:t>
            </a:r>
            <a:r>
              <a:rPr lang="en-US" sz="3500" b="1" dirty="0" smtClean="0">
                <a:solidFill>
                  <a:schemeClr val="accent1">
                    <a:lumMod val="75000"/>
                  </a:schemeClr>
                </a:solidFill>
                <a:latin typeface="Angsana New" panose="02020603050405020304" pitchFamily="18" charset="-34"/>
                <a:cs typeface="Angsana New" panose="02020603050405020304" pitchFamily="18" charset="-34"/>
              </a:rPr>
              <a:t> </a:t>
            </a:r>
            <a:r>
              <a:rPr lang="en-US" sz="3500" b="1" dirty="0" err="1" smtClean="0">
                <a:solidFill>
                  <a:schemeClr val="accent1">
                    <a:lumMod val="75000"/>
                  </a:schemeClr>
                </a:solidFill>
                <a:latin typeface="Angsana New" panose="02020603050405020304" pitchFamily="18" charset="-34"/>
                <a:cs typeface="Angsana New" panose="02020603050405020304" pitchFamily="18" charset="-34"/>
              </a:rPr>
              <a:t>Kaen</a:t>
            </a:r>
            <a:r>
              <a:rPr lang="en-US" sz="3500" b="1" dirty="0" smtClean="0">
                <a:solidFill>
                  <a:schemeClr val="accent1">
                    <a:lumMod val="75000"/>
                  </a:schemeClr>
                </a:solidFill>
                <a:latin typeface="Angsana New" panose="02020603050405020304" pitchFamily="18" charset="-34"/>
                <a:cs typeface="Angsana New" panose="02020603050405020304" pitchFamily="18" charset="-34"/>
              </a:rPr>
              <a:t> University</a:t>
            </a:r>
          </a:p>
          <a:p>
            <a:pPr>
              <a:spcBef>
                <a:spcPts val="0"/>
              </a:spcBef>
            </a:pPr>
            <a:r>
              <a:rPr lang="en-US" sz="3500" b="1" dirty="0" smtClean="0">
                <a:solidFill>
                  <a:schemeClr val="accent1">
                    <a:lumMod val="75000"/>
                  </a:schemeClr>
                </a:solidFill>
                <a:latin typeface="Angsana New" panose="02020603050405020304" pitchFamily="18" charset="-34"/>
                <a:cs typeface="Angsana New" panose="02020603050405020304" pitchFamily="18" charset="-34"/>
              </a:rPr>
              <a:t>Thailand</a:t>
            </a:r>
            <a:endParaRPr lang="en-US" sz="3500" b="1" dirty="0">
              <a:solidFill>
                <a:schemeClr val="accent1">
                  <a:lumMod val="75000"/>
                </a:schemeClr>
              </a:solidFill>
              <a:latin typeface="Angsana New" panose="02020603050405020304" pitchFamily="18" charset="-34"/>
              <a:cs typeface="Angsana New" panose="02020603050405020304" pitchFamily="18" charset="-34"/>
            </a:endParaRPr>
          </a:p>
        </p:txBody>
      </p:sp>
      <p:sp>
        <p:nvSpPr>
          <p:cNvPr id="6" name="Slide Number Placeholder 5"/>
          <p:cNvSpPr>
            <a:spLocks noGrp="1"/>
          </p:cNvSpPr>
          <p:nvPr>
            <p:ph type="sldNum" sz="quarter" idx="12"/>
          </p:nvPr>
        </p:nvSpPr>
        <p:spPr>
          <a:xfrm>
            <a:off x="7966359"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a:t>
            </a:fld>
            <a:endParaRPr lang="en-US" sz="2000" b="1" dirty="0">
              <a:latin typeface="Angsana New" panose="02020603050405020304" pitchFamily="18" charset="-34"/>
              <a:cs typeface="Angsana New" panose="02020603050405020304" pitchFamily="18" charset="-3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30" y="5746437"/>
            <a:ext cx="1822921" cy="981750"/>
          </a:xfrm>
          <a:prstGeom prst="rect">
            <a:avLst/>
          </a:prstGeom>
        </p:spPr>
      </p:pic>
    </p:spTree>
    <p:extLst>
      <p:ext uri="{BB962C8B-B14F-4D97-AF65-F5344CB8AC3E}">
        <p14:creationId xmlns:p14="http://schemas.microsoft.com/office/powerpoint/2010/main" val="197683435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60848"/>
            <a:ext cx="7408333"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Quality Teachers</a:t>
            </a:r>
          </a:p>
          <a:p>
            <a:pPr lvl="2">
              <a:spcBef>
                <a:spcPts val="0"/>
              </a:spcBef>
            </a:pPr>
            <a:r>
              <a:rPr lang="en-US" sz="3500" b="1" dirty="0" smtClean="0">
                <a:latin typeface="Angsana New" panose="02020603050405020304" pitchFamily="18" charset="-34"/>
                <a:cs typeface="Angsana New" panose="02020603050405020304" pitchFamily="18" charset="-34"/>
              </a:rPr>
              <a:t>Knowledge on Mathematics</a:t>
            </a:r>
          </a:p>
          <a:p>
            <a:pPr lvl="2">
              <a:spcBef>
                <a:spcPts val="0"/>
              </a:spcBef>
            </a:pPr>
            <a:r>
              <a:rPr lang="en-US" sz="3500" b="1" dirty="0" smtClean="0">
                <a:latin typeface="Angsana New" panose="02020603050405020304" pitchFamily="18" charset="-34"/>
                <a:cs typeface="Angsana New" panose="02020603050405020304" pitchFamily="18" charset="-34"/>
              </a:rPr>
              <a:t>Knowledge on Mathematical Pedagogy</a:t>
            </a:r>
          </a:p>
          <a:p>
            <a:pPr lvl="2">
              <a:spcBef>
                <a:spcPts val="0"/>
              </a:spcBef>
            </a:pPr>
            <a:r>
              <a:rPr lang="en-US" sz="3500" b="1" dirty="0" smtClean="0">
                <a:latin typeface="Angsana New" panose="02020603050405020304" pitchFamily="18" charset="-34"/>
                <a:cs typeface="Angsana New" panose="02020603050405020304" pitchFamily="18" charset="-34"/>
              </a:rPr>
              <a:t>Motivation to teach (Mind Set)</a:t>
            </a:r>
          </a:p>
          <a:p>
            <a:pPr>
              <a:spcBef>
                <a:spcPts val="0"/>
              </a:spcBef>
            </a:pPr>
            <a:r>
              <a:rPr lang="en-US" sz="4000" b="1" dirty="0" smtClean="0">
                <a:latin typeface="Angsana New" panose="02020603050405020304" pitchFamily="18" charset="-34"/>
                <a:cs typeface="Angsana New" panose="02020603050405020304" pitchFamily="18" charset="-34"/>
              </a:rPr>
              <a:t>Supports from</a:t>
            </a:r>
          </a:p>
          <a:p>
            <a:pPr lvl="2">
              <a:spcBef>
                <a:spcPts val="0"/>
              </a:spcBef>
            </a:pPr>
            <a:r>
              <a:rPr lang="en-US" sz="3500" b="1" dirty="0" smtClean="0">
                <a:latin typeface="Angsana New" panose="02020603050405020304" pitchFamily="18" charset="-34"/>
                <a:cs typeface="Angsana New" panose="02020603050405020304" pitchFamily="18" charset="-34"/>
              </a:rPr>
              <a:t>School Principal</a:t>
            </a:r>
          </a:p>
          <a:p>
            <a:pPr lvl="2">
              <a:spcBef>
                <a:spcPts val="0"/>
              </a:spcBef>
            </a:pPr>
            <a:r>
              <a:rPr lang="en-US" sz="3500" b="1" dirty="0" smtClean="0">
                <a:latin typeface="Angsana New" panose="02020603050405020304" pitchFamily="18" charset="-34"/>
                <a:cs typeface="Angsana New" panose="02020603050405020304" pitchFamily="18" charset="-34"/>
              </a:rPr>
              <a:t>Faculty of Education, </a:t>
            </a:r>
            <a:r>
              <a:rPr lang="en-US" sz="3500" b="1" dirty="0" err="1" smtClean="0">
                <a:latin typeface="Angsana New" panose="02020603050405020304" pitchFamily="18" charset="-34"/>
                <a:cs typeface="Angsana New" panose="02020603050405020304" pitchFamily="18" charset="-34"/>
              </a:rPr>
              <a:t>Khon</a:t>
            </a:r>
            <a:r>
              <a:rPr lang="en-US" sz="3500" b="1" dirty="0" smtClean="0">
                <a:latin typeface="Angsana New" panose="02020603050405020304" pitchFamily="18" charset="-34"/>
                <a:cs typeface="Angsana New" panose="02020603050405020304" pitchFamily="18" charset="-34"/>
              </a:rPr>
              <a:t> </a:t>
            </a:r>
            <a:r>
              <a:rPr lang="en-US" sz="3500" b="1" dirty="0" err="1" smtClean="0">
                <a:latin typeface="Angsana New" panose="02020603050405020304" pitchFamily="18" charset="-34"/>
                <a:cs typeface="Angsana New" panose="02020603050405020304" pitchFamily="18" charset="-34"/>
              </a:rPr>
              <a:t>Kaen</a:t>
            </a:r>
            <a:r>
              <a:rPr lang="en-US" sz="3500" b="1" dirty="0" smtClean="0">
                <a:latin typeface="Angsana New" panose="02020603050405020304" pitchFamily="18" charset="-34"/>
                <a:cs typeface="Angsana New" panose="02020603050405020304" pitchFamily="18" charset="-34"/>
              </a:rPr>
              <a:t> University</a:t>
            </a:r>
          </a:p>
          <a:p>
            <a:pPr lvl="2">
              <a:spcBef>
                <a:spcPts val="0"/>
              </a:spcBef>
            </a:pPr>
            <a:r>
              <a:rPr lang="en-US" sz="3500" b="1" dirty="0" smtClean="0">
                <a:latin typeface="Angsana New" panose="02020603050405020304" pitchFamily="18" charset="-34"/>
                <a:cs typeface="Angsana New" panose="02020603050405020304" pitchFamily="18" charset="-34"/>
              </a:rPr>
              <a:t>Policy Makers at national level</a:t>
            </a:r>
            <a:endParaRPr lang="en-US" sz="3500" b="1"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normAutofit/>
          </a:bodyPr>
          <a:lstStyle/>
          <a:p>
            <a:r>
              <a:rPr lang="en-US" sz="5200" b="1" dirty="0" smtClean="0">
                <a:latin typeface="Angsana New" panose="02020603050405020304" pitchFamily="18" charset="-34"/>
                <a:cs typeface="Angsana New" panose="02020603050405020304" pitchFamily="18" charset="-34"/>
              </a:rPr>
              <a:t>Critical Success Factors</a:t>
            </a:r>
            <a:endParaRPr lang="en-US" sz="5200" b="1" dirty="0">
              <a:latin typeface="Angsana New" panose="02020603050405020304" pitchFamily="18" charset="-34"/>
              <a:cs typeface="Angsana New" panose="02020603050405020304" pitchFamily="18" charset="-34"/>
            </a:endParaRPr>
          </a:p>
        </p:txBody>
      </p:sp>
      <p:sp>
        <p:nvSpPr>
          <p:cNvPr id="5" name="Slide Number Placeholder 4"/>
          <p:cNvSpPr>
            <a:spLocks noGrp="1"/>
          </p:cNvSpPr>
          <p:nvPr>
            <p:ph type="sldNum" sz="quarter" idx="12"/>
          </p:nvPr>
        </p:nvSpPr>
        <p:spPr>
          <a:xfrm>
            <a:off x="798217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10</a:t>
            </a:fld>
            <a:endParaRPr lang="en-US" sz="2000" b="1" dirty="0">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35735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276872"/>
            <a:ext cx="7408333" cy="3450696"/>
          </a:xfrm>
        </p:spPr>
        <p:txBody>
          <a:bodyPr/>
          <a:lstStyle/>
          <a:p>
            <a:pPr>
              <a:spcBef>
                <a:spcPts val="0"/>
              </a:spcBef>
            </a:pPr>
            <a:r>
              <a:rPr lang="en-US" sz="4000" b="1" dirty="0">
                <a:latin typeface="Angsana New" panose="02020603050405020304" pitchFamily="18" charset="-34"/>
                <a:cs typeface="Angsana New" panose="02020603050405020304" pitchFamily="18" charset="-34"/>
              </a:rPr>
              <a:t>7</a:t>
            </a:r>
            <a:r>
              <a:rPr lang="en-US" sz="4000" b="1" dirty="0" smtClean="0">
                <a:latin typeface="Angsana New" panose="02020603050405020304" pitchFamily="18" charset="-34"/>
                <a:cs typeface="Angsana New" panose="02020603050405020304" pitchFamily="18" charset="-34"/>
              </a:rPr>
              <a:t> Millions students</a:t>
            </a:r>
          </a:p>
          <a:p>
            <a:pPr>
              <a:spcBef>
                <a:spcPts val="0"/>
              </a:spcBef>
            </a:pPr>
            <a:r>
              <a:rPr lang="en-US" sz="4000" b="1" dirty="0" smtClean="0">
                <a:latin typeface="Angsana New" panose="02020603050405020304" pitchFamily="18" charset="-34"/>
                <a:cs typeface="Angsana New" panose="02020603050405020304" pitchFamily="18" charset="-34"/>
              </a:rPr>
              <a:t>30,000 schools</a:t>
            </a:r>
          </a:p>
          <a:p>
            <a:pPr>
              <a:spcBef>
                <a:spcPts val="0"/>
              </a:spcBef>
            </a:pPr>
            <a:r>
              <a:rPr lang="en-US" sz="4000" b="1" dirty="0" smtClean="0">
                <a:latin typeface="Angsana New" panose="02020603050405020304" pitchFamily="18" charset="-34"/>
                <a:cs typeface="Angsana New" panose="02020603050405020304" pitchFamily="18" charset="-34"/>
              </a:rPr>
              <a:t>400,000 teachers</a:t>
            </a:r>
          </a:p>
          <a:p>
            <a:pPr marL="0" indent="0">
              <a:spcBef>
                <a:spcPts val="0"/>
              </a:spcBef>
              <a:buNone/>
            </a:pPr>
            <a:r>
              <a:rPr lang="en-US" sz="4000" b="1" dirty="0">
                <a:latin typeface="Angsana New" panose="02020603050405020304" pitchFamily="18" charset="-34"/>
                <a:cs typeface="Angsana New" panose="02020603050405020304" pitchFamily="18" charset="-34"/>
              </a:rPr>
              <a:t>	</a:t>
            </a:r>
            <a:r>
              <a:rPr lang="en-US" sz="4000" b="1" dirty="0" err="1" smtClean="0">
                <a:latin typeface="Angsana New" panose="02020603050405020304" pitchFamily="18" charset="-34"/>
                <a:cs typeface="Angsana New" panose="02020603050405020304" pitchFamily="18" charset="-34"/>
              </a:rPr>
              <a:t>Scaleability</a:t>
            </a:r>
            <a:r>
              <a:rPr lang="en-US" sz="4000" b="1" dirty="0" smtClean="0">
                <a:latin typeface="Angsana New" panose="02020603050405020304" pitchFamily="18" charset="-34"/>
                <a:cs typeface="Angsana New" panose="02020603050405020304" pitchFamily="18" charset="-34"/>
              </a:rPr>
              <a:t> is the key to the Future</a:t>
            </a:r>
            <a:endParaRPr lang="en-US" sz="4000" b="1"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normAutofit/>
          </a:bodyPr>
          <a:lstStyle/>
          <a:p>
            <a:r>
              <a:rPr lang="en-US" sz="5200" b="1" dirty="0" smtClean="0">
                <a:latin typeface="Angsana New" panose="02020603050405020304" pitchFamily="18" charset="-34"/>
                <a:cs typeface="Angsana New" panose="02020603050405020304" pitchFamily="18" charset="-34"/>
              </a:rPr>
              <a:t>Challenges of Lesson Study in Thailand</a:t>
            </a:r>
            <a:endParaRPr lang="en-US" sz="5200" b="1" dirty="0">
              <a:latin typeface="Angsana New" panose="02020603050405020304" pitchFamily="18" charset="-34"/>
              <a:cs typeface="Angsana New" panose="02020603050405020304" pitchFamily="18" charset="-34"/>
            </a:endParaRPr>
          </a:p>
        </p:txBody>
      </p:sp>
      <p:sp>
        <p:nvSpPr>
          <p:cNvPr id="4" name="Right Arrow 3"/>
          <p:cNvSpPr/>
          <p:nvPr/>
        </p:nvSpPr>
        <p:spPr>
          <a:xfrm>
            <a:off x="1147957" y="4310339"/>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2">
                  <a:lumMod val="75000"/>
                </a:schemeClr>
              </a:solidFill>
              <a:latin typeface="Angsana New" panose="02020603050405020304" pitchFamily="18" charset="-34"/>
              <a:cs typeface="Angsana New" panose="02020603050405020304" pitchFamily="18" charset="-34"/>
            </a:endParaRPr>
          </a:p>
        </p:txBody>
      </p:sp>
      <p:sp>
        <p:nvSpPr>
          <p:cNvPr id="6" name="Slide Number Placeholder 5"/>
          <p:cNvSpPr>
            <a:spLocks noGrp="1"/>
          </p:cNvSpPr>
          <p:nvPr>
            <p:ph type="sldNum" sz="quarter" idx="12"/>
          </p:nvPr>
        </p:nvSpPr>
        <p:spPr>
          <a:xfrm>
            <a:off x="7948816"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11</a:t>
            </a:fld>
            <a:endParaRPr lang="en-US" sz="2000" b="1">
              <a:latin typeface="Angsana New" panose="02020603050405020304" pitchFamily="18" charset="-34"/>
              <a:cs typeface="Angsana New" panose="02020603050405020304" pitchFamily="18" charset="-3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46576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204864"/>
            <a:ext cx="8496944" cy="4248472"/>
          </a:xfrm>
        </p:spPr>
        <p:txBody>
          <a:bodyPr>
            <a:normAutofit fontScale="92500"/>
          </a:bodyPr>
          <a:lstStyle/>
          <a:p>
            <a:pPr>
              <a:spcBef>
                <a:spcPts val="0"/>
              </a:spcBef>
            </a:pPr>
            <a:r>
              <a:rPr lang="en-US" sz="4300" b="1" dirty="0" smtClean="0">
                <a:latin typeface="Angsana New" panose="02020603050405020304" pitchFamily="18" charset="-34"/>
                <a:cs typeface="Angsana New" panose="02020603050405020304" pitchFamily="18" charset="-34"/>
              </a:rPr>
              <a:t>Develop critical infrastructure</a:t>
            </a:r>
          </a:p>
          <a:p>
            <a:pPr lvl="2">
              <a:spcBef>
                <a:spcPts val="0"/>
              </a:spcBef>
            </a:pPr>
            <a:r>
              <a:rPr lang="en-US" sz="3800" b="1" dirty="0" smtClean="0">
                <a:latin typeface="Angsana New" panose="02020603050405020304" pitchFamily="18" charset="-34"/>
                <a:cs typeface="Angsana New" panose="02020603050405020304" pitchFamily="18" charset="-34"/>
              </a:rPr>
              <a:t>Establish “In-Service” teacher training institute at KKU</a:t>
            </a:r>
          </a:p>
          <a:p>
            <a:pPr lvl="2">
              <a:spcBef>
                <a:spcPts val="0"/>
              </a:spcBef>
            </a:pPr>
            <a:r>
              <a:rPr lang="en-US" sz="3800" b="1" dirty="0" smtClean="0">
                <a:latin typeface="Angsana New" panose="02020603050405020304" pitchFamily="18" charset="-34"/>
                <a:cs typeface="Angsana New" panose="02020603050405020304" pitchFamily="18" charset="-34"/>
              </a:rPr>
              <a:t>Revitalize “Pre-Service” teacher training program at Faculty of Education, KKU</a:t>
            </a:r>
          </a:p>
          <a:p>
            <a:pPr lvl="2">
              <a:spcBef>
                <a:spcPts val="0"/>
              </a:spcBef>
            </a:pPr>
            <a:r>
              <a:rPr lang="en-US" sz="3800" b="1" dirty="0" smtClean="0">
                <a:latin typeface="Angsana New" panose="02020603050405020304" pitchFamily="18" charset="-34"/>
                <a:cs typeface="Angsana New" panose="02020603050405020304" pitchFamily="18" charset="-34"/>
              </a:rPr>
              <a:t>Accelerate production of Textbook, Teacher Guidebook, and related teaching equipment</a:t>
            </a:r>
          </a:p>
          <a:p>
            <a:pPr lvl="2">
              <a:spcBef>
                <a:spcPts val="0"/>
              </a:spcBef>
            </a:pPr>
            <a:r>
              <a:rPr lang="en-US" sz="3800" b="1" dirty="0" smtClean="0">
                <a:latin typeface="Angsana New" panose="02020603050405020304" pitchFamily="18" charset="-34"/>
                <a:cs typeface="Angsana New" panose="02020603050405020304" pitchFamily="18" charset="-34"/>
              </a:rPr>
              <a:t>Upgrade and expand Supervision system</a:t>
            </a:r>
          </a:p>
        </p:txBody>
      </p:sp>
      <p:sp>
        <p:nvSpPr>
          <p:cNvPr id="3" name="Title 2"/>
          <p:cNvSpPr>
            <a:spLocks noGrp="1"/>
          </p:cNvSpPr>
          <p:nvPr>
            <p:ph type="title"/>
          </p:nvPr>
        </p:nvSpPr>
        <p:spPr/>
        <p:txBody>
          <a:bodyPr>
            <a:noAutofit/>
          </a:bodyPr>
          <a:lstStyle/>
          <a:p>
            <a:pPr>
              <a:spcBef>
                <a:spcPts val="0"/>
              </a:spcBef>
            </a:pPr>
            <a:r>
              <a:rPr lang="en-US" sz="5200" b="1" dirty="0" err="1" smtClean="0">
                <a:latin typeface="Angsana New" panose="02020603050405020304" pitchFamily="18" charset="-34"/>
                <a:cs typeface="Angsana New" panose="02020603050405020304" pitchFamily="18" charset="-34"/>
              </a:rPr>
              <a:t>Scaleability</a:t>
            </a:r>
            <a:r>
              <a:rPr lang="en-US" sz="5200" b="1" dirty="0" smtClean="0">
                <a:latin typeface="Angsana New" panose="02020603050405020304" pitchFamily="18" charset="-34"/>
                <a:cs typeface="Angsana New" panose="02020603050405020304" pitchFamily="18" charset="-34"/>
              </a:rPr>
              <a:t> Plan of Lesson Study </a:t>
            </a:r>
            <a:br>
              <a:rPr lang="en-US" sz="5200" b="1" dirty="0" smtClean="0">
                <a:latin typeface="Angsana New" panose="02020603050405020304" pitchFamily="18" charset="-34"/>
                <a:cs typeface="Angsana New" panose="02020603050405020304" pitchFamily="18" charset="-34"/>
              </a:rPr>
            </a:br>
            <a:r>
              <a:rPr lang="en-US" sz="5200" b="1" dirty="0" smtClean="0">
                <a:latin typeface="Angsana New" panose="02020603050405020304" pitchFamily="18" charset="-34"/>
                <a:cs typeface="Angsana New" panose="02020603050405020304" pitchFamily="18" charset="-34"/>
              </a:rPr>
              <a:t>in Thailand</a:t>
            </a:r>
            <a:endParaRPr lang="en-US" sz="5200" b="1" dirty="0">
              <a:latin typeface="Angsana New" panose="02020603050405020304" pitchFamily="18" charset="-34"/>
              <a:cs typeface="Angsana New" panose="02020603050405020304" pitchFamily="18" charset="-34"/>
            </a:endParaRPr>
          </a:p>
        </p:txBody>
      </p:sp>
      <p:sp>
        <p:nvSpPr>
          <p:cNvPr id="5" name="Slide Number Placeholder 4"/>
          <p:cNvSpPr>
            <a:spLocks noGrp="1"/>
          </p:cNvSpPr>
          <p:nvPr>
            <p:ph type="sldNum" sz="quarter" idx="12"/>
          </p:nvPr>
        </p:nvSpPr>
        <p:spPr>
          <a:xfrm>
            <a:off x="7982174" y="6309320"/>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12</a:t>
            </a:fld>
            <a:endParaRPr lang="en-US" sz="2000" b="1">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63602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C43EE192-0A4E-4DD7-A1E8-32DD971A5743}" type="slidenum">
              <a:rPr lang="en-US" smtClean="0"/>
              <a:t>13</a:t>
            </a:fld>
            <a:endParaRPr lang="en-US"/>
          </a:p>
        </p:txBody>
      </p:sp>
      <p:sp>
        <p:nvSpPr>
          <p:cNvPr id="4" name="Title 3"/>
          <p:cNvSpPr>
            <a:spLocks noGrp="1"/>
          </p:cNvSpPr>
          <p:nvPr>
            <p:ph type="title"/>
          </p:nvPr>
        </p:nvSpPr>
        <p:spPr/>
        <p:txBody>
          <a:bodyPr/>
          <a:lstStyle/>
          <a:p>
            <a:endParaRPr lang="en-US"/>
          </a:p>
        </p:txBody>
      </p:sp>
      <p:pic>
        <p:nvPicPr>
          <p:cNvPr id="5" name="Picture 2" descr="I:\Office\สถาบันฯ\สถาบันฯ\แบบอาคาร_13 พ.ย.57_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9" y="1988840"/>
            <a:ext cx="9004505" cy="42484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Office\สถาบันฯ\สำนักงานชั่วคราว\สำนักงานชั่วคราววันที่14แก้ใข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31" y="188840"/>
            <a:ext cx="805403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15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09600" y="490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5200" b="1" dirty="0" err="1" smtClean="0">
                <a:latin typeface="Angsana New" panose="02020603050405020304" pitchFamily="18" charset="-34"/>
                <a:cs typeface="Angsana New" panose="02020603050405020304" pitchFamily="18" charset="-34"/>
              </a:rPr>
              <a:t>Scaleability</a:t>
            </a:r>
            <a:r>
              <a:rPr lang="en-US" sz="5200" b="1" dirty="0" smtClean="0">
                <a:latin typeface="Angsana New" panose="02020603050405020304" pitchFamily="18" charset="-34"/>
                <a:cs typeface="Angsana New" panose="02020603050405020304" pitchFamily="18" charset="-34"/>
              </a:rPr>
              <a:t> Plan of Lesson Study </a:t>
            </a:r>
          </a:p>
          <a:p>
            <a:pPr>
              <a:spcBef>
                <a:spcPts val="0"/>
              </a:spcBef>
            </a:pPr>
            <a:r>
              <a:rPr lang="en-US" sz="5200" b="1" dirty="0" smtClean="0">
                <a:latin typeface="Angsana New" panose="02020603050405020304" pitchFamily="18" charset="-34"/>
                <a:cs typeface="Angsana New" panose="02020603050405020304" pitchFamily="18" charset="-34"/>
              </a:rPr>
              <a:t>in Thailand</a:t>
            </a:r>
            <a:endParaRPr lang="en-US" sz="5200" b="1" dirty="0">
              <a:latin typeface="Angsana New" panose="02020603050405020304" pitchFamily="18" charset="-34"/>
              <a:cs typeface="Angsana New" panose="02020603050405020304" pitchFamily="18" charset="-34"/>
            </a:endParaRPr>
          </a:p>
        </p:txBody>
      </p:sp>
      <p:sp>
        <p:nvSpPr>
          <p:cNvPr id="5" name="Content Placeholder 1"/>
          <p:cNvSpPr txBox="1">
            <a:spLocks/>
          </p:cNvSpPr>
          <p:nvPr/>
        </p:nvSpPr>
        <p:spPr>
          <a:xfrm>
            <a:off x="267753" y="2420888"/>
            <a:ext cx="7408333" cy="345069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4000" b="1" dirty="0" smtClean="0">
                <a:latin typeface="Angsana New" panose="02020603050405020304" pitchFamily="18" charset="-34"/>
                <a:cs typeface="Angsana New" panose="02020603050405020304" pitchFamily="18" charset="-34"/>
              </a:rPr>
              <a:t>Dialogue with Policy Makers</a:t>
            </a:r>
          </a:p>
          <a:p>
            <a:pPr lvl="2">
              <a:spcBef>
                <a:spcPts val="0"/>
              </a:spcBef>
            </a:pPr>
            <a:r>
              <a:rPr lang="en-US" sz="3500" b="1" dirty="0" smtClean="0">
                <a:latin typeface="Angsana New" panose="02020603050405020304" pitchFamily="18" charset="-34"/>
                <a:cs typeface="Angsana New" panose="02020603050405020304" pitchFamily="18" charset="-34"/>
              </a:rPr>
              <a:t>To ensure continuity of support and commitment</a:t>
            </a:r>
          </a:p>
          <a:p>
            <a:pPr lvl="2">
              <a:spcBef>
                <a:spcPts val="0"/>
              </a:spcBef>
            </a:pPr>
            <a:r>
              <a:rPr lang="en-US" sz="3500" b="1" dirty="0" smtClean="0">
                <a:latin typeface="Angsana New" panose="02020603050405020304" pitchFamily="18" charset="-34"/>
                <a:cs typeface="Angsana New" panose="02020603050405020304" pitchFamily="18" charset="-34"/>
              </a:rPr>
              <a:t>To reform Mathematics Curriculum and Quality Assessment System</a:t>
            </a:r>
          </a:p>
          <a:p>
            <a:pPr lvl="2">
              <a:spcBef>
                <a:spcPts val="0"/>
              </a:spcBef>
            </a:pPr>
            <a:endParaRPr lang="en-US" sz="3500" b="1" dirty="0" smtClean="0">
              <a:latin typeface="Angsana New" panose="02020603050405020304" pitchFamily="18" charset="-34"/>
              <a:cs typeface="Angsana New" panose="02020603050405020304" pitchFamily="18" charset="-34"/>
            </a:endParaRPr>
          </a:p>
        </p:txBody>
      </p:sp>
      <p:sp>
        <p:nvSpPr>
          <p:cNvPr id="7" name="Slide Number Placeholder 6"/>
          <p:cNvSpPr>
            <a:spLocks noGrp="1"/>
          </p:cNvSpPr>
          <p:nvPr>
            <p:ph type="sldNum" sz="quarter" idx="12"/>
          </p:nvPr>
        </p:nvSpPr>
        <p:spPr>
          <a:xfrm>
            <a:off x="798217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14</a:t>
            </a:fld>
            <a:endParaRPr lang="en-US" sz="2000" b="1">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531320"/>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09600" y="490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US" sz="5200" b="1" dirty="0" err="1" smtClean="0">
                <a:latin typeface="Angsana New" panose="02020603050405020304" pitchFamily="18" charset="-34"/>
                <a:cs typeface="Angsana New" panose="02020603050405020304" pitchFamily="18" charset="-34"/>
              </a:rPr>
              <a:t>Scaleability</a:t>
            </a:r>
            <a:r>
              <a:rPr lang="en-US" sz="5200" b="1" dirty="0" smtClean="0">
                <a:latin typeface="Angsana New" panose="02020603050405020304" pitchFamily="18" charset="-34"/>
                <a:cs typeface="Angsana New" panose="02020603050405020304" pitchFamily="18" charset="-34"/>
              </a:rPr>
              <a:t> Plan of Lesson Study </a:t>
            </a:r>
          </a:p>
          <a:p>
            <a:pPr>
              <a:spcBef>
                <a:spcPts val="0"/>
              </a:spcBef>
            </a:pPr>
            <a:r>
              <a:rPr lang="en-US" sz="5200" b="1" dirty="0" smtClean="0">
                <a:latin typeface="Angsana New" panose="02020603050405020304" pitchFamily="18" charset="-34"/>
                <a:cs typeface="Angsana New" panose="02020603050405020304" pitchFamily="18" charset="-34"/>
              </a:rPr>
              <a:t>in Thailand</a:t>
            </a:r>
            <a:endParaRPr lang="en-US" sz="5200" b="1" dirty="0">
              <a:latin typeface="Angsana New" panose="02020603050405020304" pitchFamily="18" charset="-34"/>
              <a:cs typeface="Angsana New" panose="02020603050405020304" pitchFamily="18" charset="-34"/>
            </a:endParaRPr>
          </a:p>
        </p:txBody>
      </p:sp>
      <p:sp>
        <p:nvSpPr>
          <p:cNvPr id="5" name="Content Placeholder 1"/>
          <p:cNvSpPr txBox="1">
            <a:spLocks/>
          </p:cNvSpPr>
          <p:nvPr/>
        </p:nvSpPr>
        <p:spPr>
          <a:xfrm>
            <a:off x="251520" y="2348880"/>
            <a:ext cx="7408333" cy="345069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4000" b="1" dirty="0" smtClean="0">
                <a:latin typeface="Angsana New" panose="02020603050405020304" pitchFamily="18" charset="-34"/>
                <a:cs typeface="Angsana New" panose="02020603050405020304" pitchFamily="18" charset="-34"/>
              </a:rPr>
              <a:t>Develop Expansion Nodes and their capacities to cover target areas</a:t>
            </a:r>
          </a:p>
          <a:p>
            <a:pPr lvl="2">
              <a:spcBef>
                <a:spcPts val="0"/>
              </a:spcBef>
            </a:pPr>
            <a:r>
              <a:rPr lang="en-US" sz="3500" b="1" dirty="0" smtClean="0">
                <a:latin typeface="Angsana New" panose="02020603050405020304" pitchFamily="18" charset="-34"/>
                <a:cs typeface="Angsana New" panose="02020603050405020304" pitchFamily="18" charset="-34"/>
              </a:rPr>
              <a:t>Develop Core Team to support scale up activities</a:t>
            </a:r>
          </a:p>
          <a:p>
            <a:pPr lvl="2">
              <a:spcBef>
                <a:spcPts val="0"/>
              </a:spcBef>
            </a:pPr>
            <a:r>
              <a:rPr lang="en-US" sz="3500" b="1" dirty="0" smtClean="0">
                <a:latin typeface="Angsana New" panose="02020603050405020304" pitchFamily="18" charset="-34"/>
                <a:cs typeface="Angsana New" panose="02020603050405020304" pitchFamily="18" charset="-34"/>
              </a:rPr>
              <a:t>Establish Help Desk and IT support</a:t>
            </a:r>
          </a:p>
          <a:p>
            <a:pPr lvl="2">
              <a:spcBef>
                <a:spcPts val="0"/>
              </a:spcBef>
            </a:pPr>
            <a:r>
              <a:rPr lang="en-US" sz="3500" b="1" dirty="0" smtClean="0">
                <a:latin typeface="Angsana New" panose="02020603050405020304" pitchFamily="18" charset="-34"/>
                <a:cs typeface="Angsana New" panose="02020603050405020304" pitchFamily="18" charset="-34"/>
              </a:rPr>
              <a:t>Set up Training programs</a:t>
            </a:r>
          </a:p>
          <a:p>
            <a:pPr lvl="2">
              <a:spcBef>
                <a:spcPts val="0"/>
              </a:spcBef>
            </a:pPr>
            <a:r>
              <a:rPr lang="en-US" sz="3500" b="1" dirty="0" smtClean="0">
                <a:latin typeface="Angsana New" panose="02020603050405020304" pitchFamily="18" charset="-34"/>
                <a:cs typeface="Angsana New" panose="02020603050405020304" pitchFamily="18" charset="-34"/>
              </a:rPr>
              <a:t>Classroom Supervision system must be ready</a:t>
            </a:r>
          </a:p>
          <a:p>
            <a:pPr lvl="2">
              <a:spcBef>
                <a:spcPts val="0"/>
              </a:spcBef>
            </a:pPr>
            <a:endParaRPr lang="en-US" sz="3500" b="1" dirty="0" smtClean="0">
              <a:latin typeface="Angsana New" panose="02020603050405020304" pitchFamily="18" charset="-34"/>
              <a:cs typeface="Angsana New" panose="02020603050405020304" pitchFamily="18" charset="-34"/>
            </a:endParaRPr>
          </a:p>
        </p:txBody>
      </p:sp>
      <p:sp>
        <p:nvSpPr>
          <p:cNvPr id="7" name="Slide Number Placeholder 6"/>
          <p:cNvSpPr>
            <a:spLocks noGrp="1"/>
          </p:cNvSpPr>
          <p:nvPr>
            <p:ph type="sldNum" sz="quarter" idx="12"/>
          </p:nvPr>
        </p:nvSpPr>
        <p:spPr>
          <a:xfrm>
            <a:off x="7981996" y="6309320"/>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15</a:t>
            </a:fld>
            <a:endParaRPr lang="en-US" sz="2000" b="1">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282128"/>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20888"/>
            <a:ext cx="8424936" cy="4176464"/>
          </a:xfrm>
        </p:spPr>
        <p:txBody>
          <a:bodyPr>
            <a:normAutofit fontScale="92500" lnSpcReduction="10000"/>
          </a:bodyPr>
          <a:lstStyle/>
          <a:p>
            <a:pPr>
              <a:spcBef>
                <a:spcPts val="0"/>
              </a:spcBef>
            </a:pPr>
            <a:r>
              <a:rPr lang="en-US" sz="4300" b="1" dirty="0" smtClean="0">
                <a:latin typeface="Angsana New" panose="02020603050405020304" pitchFamily="18" charset="-34"/>
                <a:cs typeface="Angsana New" panose="02020603050405020304" pitchFamily="18" charset="-34"/>
              </a:rPr>
              <a:t>More than 200 Millions students in APEC countries need Lesson Study</a:t>
            </a:r>
          </a:p>
          <a:p>
            <a:pPr>
              <a:spcBef>
                <a:spcPts val="0"/>
              </a:spcBef>
            </a:pPr>
            <a:r>
              <a:rPr lang="en-US" sz="4300" b="1" dirty="0" smtClean="0">
                <a:latin typeface="Angsana New" panose="02020603050405020304" pitchFamily="18" charset="-34"/>
                <a:cs typeface="Angsana New" panose="02020603050405020304" pitchFamily="18" charset="-34"/>
              </a:rPr>
              <a:t>The best we can do now is 2 Millions per year (Estimation)</a:t>
            </a:r>
          </a:p>
          <a:p>
            <a:pPr>
              <a:spcBef>
                <a:spcPts val="0"/>
              </a:spcBef>
            </a:pPr>
            <a:r>
              <a:rPr lang="en-US" sz="4300" b="1" dirty="0" smtClean="0">
                <a:latin typeface="Angsana New" panose="02020603050405020304" pitchFamily="18" charset="-34"/>
                <a:cs typeface="Angsana New" panose="02020603050405020304" pitchFamily="18" charset="-34"/>
              </a:rPr>
              <a:t>It will take 100 years to cover needed students</a:t>
            </a:r>
          </a:p>
          <a:p>
            <a:pPr marL="627063" lvl="2" indent="0">
              <a:spcBef>
                <a:spcPts val="0"/>
              </a:spcBef>
              <a:buNone/>
            </a:pPr>
            <a:r>
              <a:rPr lang="en-US" sz="4000" b="1" dirty="0">
                <a:latin typeface="Angsana New" panose="02020603050405020304" pitchFamily="18" charset="-34"/>
                <a:cs typeface="Angsana New" panose="02020603050405020304" pitchFamily="18" charset="-34"/>
              </a:rPr>
              <a:t>	</a:t>
            </a:r>
            <a:r>
              <a:rPr lang="en-US" sz="3800" b="1" dirty="0" err="1" smtClean="0">
                <a:latin typeface="Angsana New" panose="02020603050405020304" pitchFamily="18" charset="-34"/>
                <a:cs typeface="Angsana New" panose="02020603050405020304" pitchFamily="18" charset="-34"/>
              </a:rPr>
              <a:t>Scaleability</a:t>
            </a:r>
            <a:r>
              <a:rPr lang="en-US" sz="3800" b="1" dirty="0" smtClean="0">
                <a:latin typeface="Angsana New" panose="02020603050405020304" pitchFamily="18" charset="-34"/>
                <a:cs typeface="Angsana New" panose="02020603050405020304" pitchFamily="18" charset="-34"/>
              </a:rPr>
              <a:t> Methodology and System of Lesson Study in APEC countries is urgently needed</a:t>
            </a:r>
            <a:endParaRPr lang="en-US" sz="3800" b="1"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a:xfrm>
            <a:off x="467544" y="404664"/>
            <a:ext cx="8229600" cy="1252728"/>
          </a:xfrm>
        </p:spPr>
        <p:txBody>
          <a:bodyPr>
            <a:noAutofit/>
          </a:bodyPr>
          <a:lstStyle/>
          <a:p>
            <a:pPr>
              <a:spcBef>
                <a:spcPts val="0"/>
              </a:spcBef>
            </a:pPr>
            <a:r>
              <a:rPr lang="en-US" sz="5200" b="1" dirty="0" smtClean="0">
                <a:latin typeface="Angsana New" panose="02020603050405020304" pitchFamily="18" charset="-34"/>
                <a:cs typeface="Angsana New" panose="02020603050405020304" pitchFamily="18" charset="-34"/>
              </a:rPr>
              <a:t>Challenges of Lesson Study </a:t>
            </a:r>
            <a:br>
              <a:rPr lang="en-US" sz="5200" b="1" dirty="0" smtClean="0">
                <a:latin typeface="Angsana New" panose="02020603050405020304" pitchFamily="18" charset="-34"/>
                <a:cs typeface="Angsana New" panose="02020603050405020304" pitchFamily="18" charset="-34"/>
              </a:rPr>
            </a:br>
            <a:r>
              <a:rPr lang="en-US" sz="5200" b="1" dirty="0" smtClean="0">
                <a:latin typeface="Angsana New" panose="02020603050405020304" pitchFamily="18" charset="-34"/>
                <a:cs typeface="Angsana New" panose="02020603050405020304" pitchFamily="18" charset="-34"/>
              </a:rPr>
              <a:t>in APEC Countries</a:t>
            </a:r>
            <a:endParaRPr lang="en-US" sz="5200" b="1" dirty="0">
              <a:latin typeface="Angsana New" panose="02020603050405020304" pitchFamily="18" charset="-34"/>
              <a:cs typeface="Angsana New" panose="02020603050405020304" pitchFamily="18" charset="-34"/>
            </a:endParaRPr>
          </a:p>
        </p:txBody>
      </p:sp>
      <p:sp>
        <p:nvSpPr>
          <p:cNvPr id="4" name="Right Arrow 3"/>
          <p:cNvSpPr/>
          <p:nvPr/>
        </p:nvSpPr>
        <p:spPr>
          <a:xfrm>
            <a:off x="793095" y="5229200"/>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2">
                  <a:lumMod val="75000"/>
                </a:schemeClr>
              </a:solidFill>
              <a:latin typeface="Angsana New" panose="02020603050405020304" pitchFamily="18" charset="-34"/>
              <a:cs typeface="Angsana New" panose="02020603050405020304" pitchFamily="18" charset="-34"/>
            </a:endParaRPr>
          </a:p>
        </p:txBody>
      </p:sp>
      <p:sp>
        <p:nvSpPr>
          <p:cNvPr id="6" name="Slide Number Placeholder 5"/>
          <p:cNvSpPr>
            <a:spLocks noGrp="1"/>
          </p:cNvSpPr>
          <p:nvPr>
            <p:ph type="sldNum" sz="quarter" idx="12"/>
          </p:nvPr>
        </p:nvSpPr>
        <p:spPr>
          <a:xfrm>
            <a:off x="7981996" y="6309320"/>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16</a:t>
            </a:fld>
            <a:endParaRPr lang="en-US" sz="2000" b="1">
              <a:latin typeface="Angsana New" panose="02020603050405020304" pitchFamily="18" charset="-34"/>
              <a:cs typeface="Angsana New" panose="02020603050405020304" pitchFamily="18" charset="-3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519759"/>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76872"/>
            <a:ext cx="8568952"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Lesson Study as a technical solution to future Mathematics Education is available</a:t>
            </a:r>
          </a:p>
          <a:p>
            <a:pPr>
              <a:spcBef>
                <a:spcPts val="0"/>
              </a:spcBef>
            </a:pPr>
            <a:r>
              <a:rPr lang="en-US" sz="4000" b="1" dirty="0" err="1" smtClean="0">
                <a:latin typeface="Angsana New" panose="02020603050405020304" pitchFamily="18" charset="-34"/>
                <a:cs typeface="Angsana New" panose="02020603050405020304" pitchFamily="18" charset="-34"/>
              </a:rPr>
              <a:t>Scaleability</a:t>
            </a:r>
            <a:r>
              <a:rPr lang="en-US" sz="4000" b="1" dirty="0" smtClean="0">
                <a:latin typeface="Angsana New" panose="02020603050405020304" pitchFamily="18" charset="-34"/>
                <a:cs typeface="Angsana New" panose="02020603050405020304" pitchFamily="18" charset="-34"/>
              </a:rPr>
              <a:t> of Lesson Study is urgent and must be a critical </a:t>
            </a:r>
            <a:r>
              <a:rPr lang="en-US" sz="4000" b="1" dirty="0">
                <a:latin typeface="Angsana New" panose="02020603050405020304" pitchFamily="18" charset="-34"/>
                <a:cs typeface="Angsana New" panose="02020603050405020304" pitchFamily="18" charset="-34"/>
              </a:rPr>
              <a:t>R</a:t>
            </a:r>
            <a:r>
              <a:rPr lang="en-US" sz="4000" b="1" dirty="0" smtClean="0">
                <a:latin typeface="Angsana New" panose="02020603050405020304" pitchFamily="18" charset="-34"/>
                <a:cs typeface="Angsana New" panose="02020603050405020304" pitchFamily="18" charset="-34"/>
              </a:rPr>
              <a:t>egional Agenda of APEC</a:t>
            </a:r>
          </a:p>
          <a:p>
            <a:pPr marL="914400" lvl="3" indent="0">
              <a:spcBef>
                <a:spcPts val="0"/>
              </a:spcBef>
              <a:buNone/>
            </a:pPr>
            <a:r>
              <a:rPr lang="en-US" sz="3500" b="1" dirty="0" smtClean="0">
                <a:latin typeface="Angsana New" panose="02020603050405020304" pitchFamily="18" charset="-34"/>
                <a:cs typeface="Angsana New" panose="02020603050405020304" pitchFamily="18" charset="-34"/>
              </a:rPr>
              <a:t>This Regional Agenda needs to be placed in the next APEC Leaders Meeting</a:t>
            </a:r>
            <a:endParaRPr lang="en-US" sz="3500" b="1"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noAutofit/>
          </a:bodyPr>
          <a:lstStyle/>
          <a:p>
            <a:pPr>
              <a:spcBef>
                <a:spcPts val="0"/>
              </a:spcBef>
            </a:pPr>
            <a:r>
              <a:rPr lang="en-US" sz="5200" b="1" dirty="0" smtClean="0">
                <a:latin typeface="Angsana New" panose="02020603050405020304" pitchFamily="18" charset="-34"/>
                <a:cs typeface="Angsana New" panose="02020603050405020304" pitchFamily="18" charset="-34"/>
              </a:rPr>
              <a:t>Critical Success Factor for </a:t>
            </a:r>
            <a:br>
              <a:rPr lang="en-US" sz="5200" b="1" dirty="0" smtClean="0">
                <a:latin typeface="Angsana New" panose="02020603050405020304" pitchFamily="18" charset="-34"/>
                <a:cs typeface="Angsana New" panose="02020603050405020304" pitchFamily="18" charset="-34"/>
              </a:rPr>
            </a:br>
            <a:r>
              <a:rPr lang="en-US" sz="5200" b="1" dirty="0" err="1" smtClean="0">
                <a:latin typeface="Angsana New" panose="02020603050405020304" pitchFamily="18" charset="-34"/>
                <a:cs typeface="Angsana New" panose="02020603050405020304" pitchFamily="18" charset="-34"/>
              </a:rPr>
              <a:t>Scaleability</a:t>
            </a:r>
            <a:r>
              <a:rPr lang="en-US" sz="5200" b="1" dirty="0" smtClean="0">
                <a:latin typeface="Angsana New" panose="02020603050405020304" pitchFamily="18" charset="-34"/>
                <a:cs typeface="Angsana New" panose="02020603050405020304" pitchFamily="18" charset="-34"/>
              </a:rPr>
              <a:t> in APEC Countries</a:t>
            </a:r>
            <a:endParaRPr lang="en-US" sz="5200" b="1" dirty="0">
              <a:latin typeface="Angsana New" panose="02020603050405020304" pitchFamily="18" charset="-34"/>
              <a:cs typeface="Angsana New" panose="02020603050405020304" pitchFamily="18" charset="-34"/>
            </a:endParaRPr>
          </a:p>
        </p:txBody>
      </p:sp>
      <p:sp>
        <p:nvSpPr>
          <p:cNvPr id="4" name="Right Arrow 3"/>
          <p:cNvSpPr/>
          <p:nvPr/>
        </p:nvSpPr>
        <p:spPr>
          <a:xfrm>
            <a:off x="683568" y="4869160"/>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2">
                  <a:lumMod val="75000"/>
                </a:schemeClr>
              </a:solidFill>
              <a:latin typeface="Angsana New" panose="02020603050405020304" pitchFamily="18" charset="-34"/>
              <a:cs typeface="Angsana New" panose="02020603050405020304" pitchFamily="18" charset="-34"/>
            </a:endParaRPr>
          </a:p>
        </p:txBody>
      </p:sp>
      <p:sp>
        <p:nvSpPr>
          <p:cNvPr id="6" name="Slide Number Placeholder 5"/>
          <p:cNvSpPr>
            <a:spLocks noGrp="1"/>
          </p:cNvSpPr>
          <p:nvPr>
            <p:ph type="sldNum" sz="quarter" idx="12"/>
          </p:nvPr>
        </p:nvSpPr>
        <p:spPr>
          <a:xfrm>
            <a:off x="798217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17</a:t>
            </a:fld>
            <a:endParaRPr lang="en-US" sz="2000" b="1" dirty="0">
              <a:latin typeface="Angsana New" panose="02020603050405020304" pitchFamily="18" charset="-34"/>
              <a:cs typeface="Angsana New" panose="02020603050405020304" pitchFamily="18" charset="-3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05819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76872"/>
            <a:ext cx="8568952" cy="3816424"/>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Keith Devlin</a:t>
            </a:r>
          </a:p>
          <a:p>
            <a:pPr marL="301943" lvl="1" indent="0">
              <a:spcBef>
                <a:spcPts val="0"/>
              </a:spcBef>
              <a:buNone/>
            </a:pPr>
            <a:r>
              <a:rPr lang="en-US" sz="4000" b="1" dirty="0">
                <a:latin typeface="Angsana New" panose="02020603050405020304" pitchFamily="18" charset="-34"/>
                <a:cs typeface="Angsana New" panose="02020603050405020304" pitchFamily="18" charset="-34"/>
              </a:rPr>
              <a:t>	</a:t>
            </a:r>
            <a:r>
              <a:rPr lang="en-US" sz="4000" b="1" dirty="0" smtClean="0">
                <a:latin typeface="Angsana New" panose="02020603050405020304" pitchFamily="18" charset="-34"/>
                <a:cs typeface="Angsana New" panose="02020603050405020304" pitchFamily="18" charset="-34"/>
              </a:rPr>
              <a:t>“In the natural sciences, mathematics is the absolute ruler. If you break the mathematical rules, you are no longer doing physics, or astronomy, or whatever. But in the human sciences, mathematics is just a tool.”</a:t>
            </a:r>
            <a:endParaRPr lang="en-US" sz="4000" b="1"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normAutofit/>
          </a:bodyPr>
          <a:lstStyle/>
          <a:p>
            <a:pPr>
              <a:spcBef>
                <a:spcPts val="0"/>
              </a:spcBef>
            </a:pPr>
            <a:r>
              <a:rPr lang="en-US" sz="5200" b="1" dirty="0" smtClean="0">
                <a:latin typeface="Angsana New" panose="02020603050405020304" pitchFamily="18" charset="-34"/>
                <a:cs typeface="Angsana New" panose="02020603050405020304" pitchFamily="18" charset="-34"/>
              </a:rPr>
              <a:t>Final Reflection</a:t>
            </a:r>
            <a:endParaRPr lang="en-US" sz="5200" b="1" dirty="0">
              <a:latin typeface="Angsana New" panose="02020603050405020304" pitchFamily="18" charset="-34"/>
              <a:cs typeface="Angsana New" panose="02020603050405020304" pitchFamily="18" charset="-34"/>
            </a:endParaRPr>
          </a:p>
        </p:txBody>
      </p:sp>
      <p:sp>
        <p:nvSpPr>
          <p:cNvPr id="5" name="Slide Number Placeholder 4"/>
          <p:cNvSpPr>
            <a:spLocks noGrp="1"/>
          </p:cNvSpPr>
          <p:nvPr>
            <p:ph type="sldNum" sz="quarter" idx="12"/>
          </p:nvPr>
        </p:nvSpPr>
        <p:spPr>
          <a:xfrm>
            <a:off x="7993890"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18</a:t>
            </a:fld>
            <a:endParaRPr lang="en-US" sz="2000" b="1" dirty="0">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612922"/>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348880"/>
            <a:ext cx="8280920" cy="3450696"/>
          </a:xfrm>
        </p:spPr>
        <p:txBody>
          <a:bodyPr>
            <a:noAutofit/>
          </a:bodyPr>
          <a:lstStyle/>
          <a:p>
            <a:pPr>
              <a:spcBef>
                <a:spcPts val="0"/>
              </a:spcBef>
            </a:pPr>
            <a:r>
              <a:rPr lang="en-US" sz="4000" b="1" dirty="0" err="1" smtClean="0">
                <a:latin typeface="Angsana New" panose="02020603050405020304" pitchFamily="18" charset="-34"/>
                <a:cs typeface="Angsana New" panose="02020603050405020304" pitchFamily="18" charset="-34"/>
              </a:rPr>
              <a:t>Soumen</a:t>
            </a:r>
            <a:r>
              <a:rPr lang="en-US" sz="4000" b="1" dirty="0" smtClean="0">
                <a:latin typeface="Angsana New" panose="02020603050405020304" pitchFamily="18" charset="-34"/>
                <a:cs typeface="Angsana New" panose="02020603050405020304" pitchFamily="18" charset="-34"/>
              </a:rPr>
              <a:t> </a:t>
            </a:r>
            <a:r>
              <a:rPr lang="en-US" sz="4000" b="1" dirty="0" err="1" smtClean="0">
                <a:latin typeface="Angsana New" panose="02020603050405020304" pitchFamily="18" charset="-34"/>
                <a:cs typeface="Angsana New" panose="02020603050405020304" pitchFamily="18" charset="-34"/>
              </a:rPr>
              <a:t>Akatemia</a:t>
            </a:r>
            <a:endParaRPr lang="en-US" sz="4000" b="1" dirty="0">
              <a:latin typeface="Angsana New" panose="02020603050405020304" pitchFamily="18" charset="-34"/>
              <a:cs typeface="Angsana New" panose="02020603050405020304" pitchFamily="18" charset="-34"/>
            </a:endParaRPr>
          </a:p>
          <a:p>
            <a:pPr marL="0" indent="0">
              <a:spcBef>
                <a:spcPts val="0"/>
              </a:spcBef>
              <a:buNone/>
            </a:pPr>
            <a:r>
              <a:rPr lang="en-US" sz="4000" b="1" dirty="0" smtClean="0">
                <a:latin typeface="Angsana New" panose="02020603050405020304" pitchFamily="18" charset="-34"/>
                <a:cs typeface="Angsana New" panose="02020603050405020304" pitchFamily="18" charset="-34"/>
              </a:rPr>
              <a:t>	“[Mathematic Education needs] new pedagogical practices and technological environments that will inspire students to observe quantitative relationships in their everyday surroundings.”</a:t>
            </a:r>
          </a:p>
        </p:txBody>
      </p:sp>
      <p:sp>
        <p:nvSpPr>
          <p:cNvPr id="4" name="Title 2"/>
          <p:cNvSpPr>
            <a:spLocks noGrp="1"/>
          </p:cNvSpPr>
          <p:nvPr>
            <p:ph type="title"/>
          </p:nvPr>
        </p:nvSpPr>
        <p:spPr>
          <a:xfrm>
            <a:off x="457200" y="338328"/>
            <a:ext cx="8229600" cy="1252728"/>
          </a:xfrm>
        </p:spPr>
        <p:txBody>
          <a:bodyPr>
            <a:normAutofit/>
          </a:bodyPr>
          <a:lstStyle/>
          <a:p>
            <a:pPr>
              <a:spcBef>
                <a:spcPts val="0"/>
              </a:spcBef>
            </a:pPr>
            <a:r>
              <a:rPr lang="en-US" sz="5200" b="1" dirty="0" smtClean="0">
                <a:latin typeface="Angsana New" panose="02020603050405020304" pitchFamily="18" charset="-34"/>
                <a:cs typeface="Angsana New" panose="02020603050405020304" pitchFamily="18" charset="-34"/>
              </a:rPr>
              <a:t>Final Reflection</a:t>
            </a:r>
            <a:endParaRPr lang="en-US" sz="5200" b="1" dirty="0">
              <a:latin typeface="Angsana New" panose="02020603050405020304" pitchFamily="18" charset="-34"/>
              <a:cs typeface="Angsana New" panose="02020603050405020304" pitchFamily="18" charset="-34"/>
            </a:endParaRPr>
          </a:p>
        </p:txBody>
      </p:sp>
      <p:sp>
        <p:nvSpPr>
          <p:cNvPr id="6" name="Slide Number Placeholder 5"/>
          <p:cNvSpPr>
            <a:spLocks noGrp="1"/>
          </p:cNvSpPr>
          <p:nvPr>
            <p:ph type="sldNum" sz="quarter" idx="12"/>
          </p:nvPr>
        </p:nvSpPr>
        <p:spPr>
          <a:xfrm>
            <a:off x="7981996"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19</a:t>
            </a:fld>
            <a:endParaRPr lang="en-US" sz="2000" b="1" dirty="0">
              <a:latin typeface="Angsana New" panose="02020603050405020304" pitchFamily="18" charset="-34"/>
              <a:cs typeface="Angsana New" panose="02020603050405020304" pitchFamily="18" charset="-3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76291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73998"/>
            <a:ext cx="8640960"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From static discipline to an open – ended search for pattern</a:t>
            </a:r>
          </a:p>
          <a:p>
            <a:pPr>
              <a:spcBef>
                <a:spcPts val="0"/>
              </a:spcBef>
            </a:pPr>
            <a:r>
              <a:rPr lang="en-US" sz="4000" b="1" dirty="0" smtClean="0">
                <a:latin typeface="Angsana New" panose="02020603050405020304" pitchFamily="18" charset="-34"/>
                <a:cs typeface="Angsana New" panose="02020603050405020304" pitchFamily="18" charset="-34"/>
              </a:rPr>
              <a:t>Begin with number and shape then expand into optimization, control theory and so on</a:t>
            </a:r>
          </a:p>
          <a:p>
            <a:pPr>
              <a:spcBef>
                <a:spcPts val="0"/>
              </a:spcBef>
            </a:pPr>
            <a:r>
              <a:rPr lang="en-US" sz="4000" b="1" dirty="0" smtClean="0">
                <a:latin typeface="Angsana New" panose="02020603050405020304" pitchFamily="18" charset="-34"/>
                <a:cs typeface="Angsana New" panose="02020603050405020304" pitchFamily="18" charset="-34"/>
              </a:rPr>
              <a:t>No longer the language of Natural Sciences but also Human Sciences</a:t>
            </a:r>
          </a:p>
          <a:p>
            <a:pPr marL="0" indent="0">
              <a:spcBef>
                <a:spcPts val="0"/>
              </a:spcBef>
              <a:buNone/>
            </a:pPr>
            <a:r>
              <a:rPr lang="en-US" sz="3500" b="1" dirty="0" smtClean="0">
                <a:latin typeface="Angsana New" panose="02020603050405020304" pitchFamily="18" charset="-34"/>
                <a:cs typeface="Angsana New" panose="02020603050405020304" pitchFamily="18" charset="-34"/>
              </a:rPr>
              <a:t>	Fundamental Changes of Mathematics Education</a:t>
            </a:r>
            <a:endParaRPr lang="en-US" sz="3500" b="1" dirty="0">
              <a:latin typeface="Angsana New" panose="02020603050405020304" pitchFamily="18" charset="-34"/>
              <a:cs typeface="Angsana New" panose="02020603050405020304" pitchFamily="18" charset="-34"/>
            </a:endParaRPr>
          </a:p>
        </p:txBody>
      </p:sp>
      <p:sp>
        <p:nvSpPr>
          <p:cNvPr id="2" name="Title 1"/>
          <p:cNvSpPr>
            <a:spLocks noGrp="1"/>
          </p:cNvSpPr>
          <p:nvPr>
            <p:ph type="title"/>
          </p:nvPr>
        </p:nvSpPr>
        <p:spPr>
          <a:xfrm>
            <a:off x="251520" y="446470"/>
            <a:ext cx="8640960" cy="1252728"/>
          </a:xfrm>
        </p:spPr>
        <p:txBody>
          <a:bodyPr>
            <a:noAutofit/>
          </a:bodyPr>
          <a:lstStyle/>
          <a:p>
            <a:r>
              <a:rPr lang="en-US" sz="5200" b="1" dirty="0" smtClean="0">
                <a:latin typeface="Angsana New" panose="02020603050405020304" pitchFamily="18" charset="-34"/>
                <a:cs typeface="Angsana New" panose="02020603050405020304" pitchFamily="18" charset="-34"/>
              </a:rPr>
              <a:t>Mathematics Education in the 21</a:t>
            </a:r>
            <a:r>
              <a:rPr lang="en-US" sz="5200" b="1" baseline="30000" dirty="0" smtClean="0">
                <a:latin typeface="Angsana New" panose="02020603050405020304" pitchFamily="18" charset="-34"/>
                <a:cs typeface="Angsana New" panose="02020603050405020304" pitchFamily="18" charset="-34"/>
              </a:rPr>
              <a:t>st</a:t>
            </a:r>
            <a:r>
              <a:rPr lang="en-US" sz="5200" b="1" dirty="0" smtClean="0">
                <a:latin typeface="Angsana New" panose="02020603050405020304" pitchFamily="18" charset="-34"/>
                <a:cs typeface="Angsana New" panose="02020603050405020304" pitchFamily="18" charset="-34"/>
              </a:rPr>
              <a:t> Century</a:t>
            </a:r>
            <a:endParaRPr lang="en-US" sz="5200" b="1" dirty="0">
              <a:latin typeface="Angsana New" panose="02020603050405020304" pitchFamily="18" charset="-34"/>
              <a:cs typeface="Angsana New" panose="02020603050405020304" pitchFamily="18" charset="-34"/>
            </a:endParaRPr>
          </a:p>
        </p:txBody>
      </p:sp>
      <p:sp>
        <p:nvSpPr>
          <p:cNvPr id="4" name="Right Arrow 3"/>
          <p:cNvSpPr/>
          <p:nvPr/>
        </p:nvSpPr>
        <p:spPr>
          <a:xfrm>
            <a:off x="827584" y="5877272"/>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a:solidFill>
                <a:schemeClr val="tx2">
                  <a:lumMod val="75000"/>
                </a:schemeClr>
              </a:solidFill>
              <a:latin typeface="Angsana New" panose="02020603050405020304" pitchFamily="18" charset="-34"/>
              <a:cs typeface="Angsana New" panose="02020603050405020304" pitchFamily="18" charset="-34"/>
            </a:endParaRPr>
          </a:p>
        </p:txBody>
      </p:sp>
      <p:sp>
        <p:nvSpPr>
          <p:cNvPr id="6" name="Slide Number Placeholder 5"/>
          <p:cNvSpPr>
            <a:spLocks noGrp="1"/>
          </p:cNvSpPr>
          <p:nvPr>
            <p:ph type="sldNum" sz="quarter" idx="12"/>
          </p:nvPr>
        </p:nvSpPr>
        <p:spPr>
          <a:xfrm>
            <a:off x="798217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2</a:t>
            </a:fld>
            <a:endParaRPr lang="en-US" sz="2000" b="1" dirty="0">
              <a:latin typeface="Angsana New" panose="02020603050405020304" pitchFamily="18" charset="-34"/>
              <a:cs typeface="Angsana New" panose="02020603050405020304" pitchFamily="18" charset="-34"/>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94594"/>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143092"/>
            <a:ext cx="8496944"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Lynn Steen</a:t>
            </a:r>
          </a:p>
          <a:p>
            <a:pPr marL="627063" lvl="2" indent="0">
              <a:spcBef>
                <a:spcPts val="0"/>
              </a:spcBef>
              <a:buNone/>
            </a:pPr>
            <a:r>
              <a:rPr lang="en-US" sz="4000" b="1" dirty="0">
                <a:latin typeface="Angsana New" panose="02020603050405020304" pitchFamily="18" charset="-34"/>
                <a:cs typeface="Angsana New" panose="02020603050405020304" pitchFamily="18" charset="-34"/>
              </a:rPr>
              <a:t>	</a:t>
            </a:r>
            <a:r>
              <a:rPr lang="en-US" sz="4000" b="1" dirty="0" smtClean="0">
                <a:latin typeface="Angsana New" panose="02020603050405020304" pitchFamily="18" charset="-34"/>
                <a:cs typeface="Angsana New" panose="02020603050405020304" pitchFamily="18" charset="-34"/>
              </a:rPr>
              <a:t>“The key issue for mathematics education is not </a:t>
            </a:r>
            <a:r>
              <a:rPr lang="en-US" sz="4000" b="1" u="sng" dirty="0" smtClean="0">
                <a:solidFill>
                  <a:srgbClr val="C00000"/>
                </a:solidFill>
                <a:latin typeface="Angsana New" panose="02020603050405020304" pitchFamily="18" charset="-34"/>
                <a:cs typeface="Angsana New" panose="02020603050405020304" pitchFamily="18" charset="-34"/>
              </a:rPr>
              <a:t>whether</a:t>
            </a:r>
            <a:r>
              <a:rPr lang="en-US" sz="4000" b="1" dirty="0" smtClean="0">
                <a:latin typeface="Angsana New" panose="02020603050405020304" pitchFamily="18" charset="-34"/>
                <a:cs typeface="Angsana New" panose="02020603050405020304" pitchFamily="18" charset="-34"/>
              </a:rPr>
              <a:t> to teach fundamentals but </a:t>
            </a:r>
            <a:r>
              <a:rPr lang="en-US" sz="4000" b="1" u="sng" dirty="0" smtClean="0">
                <a:solidFill>
                  <a:srgbClr val="C00000"/>
                </a:solidFill>
                <a:latin typeface="Angsana New" panose="02020603050405020304" pitchFamily="18" charset="-34"/>
                <a:cs typeface="Angsana New" panose="02020603050405020304" pitchFamily="18" charset="-34"/>
              </a:rPr>
              <a:t>which</a:t>
            </a:r>
            <a:r>
              <a:rPr lang="en-US" sz="4000" b="1" dirty="0" smtClean="0">
                <a:solidFill>
                  <a:srgbClr val="C00000"/>
                </a:solidFill>
                <a:latin typeface="Angsana New" panose="02020603050405020304" pitchFamily="18" charset="-34"/>
                <a:cs typeface="Angsana New" panose="02020603050405020304" pitchFamily="18" charset="-34"/>
              </a:rPr>
              <a:t> </a:t>
            </a:r>
            <a:r>
              <a:rPr lang="en-US" sz="4000" b="1" dirty="0" smtClean="0">
                <a:latin typeface="Angsana New" panose="02020603050405020304" pitchFamily="18" charset="-34"/>
                <a:cs typeface="Angsana New" panose="02020603050405020304" pitchFamily="18" charset="-34"/>
              </a:rPr>
              <a:t>fundamentals to teach and </a:t>
            </a:r>
            <a:r>
              <a:rPr lang="en-US" sz="4000" b="1" u="sng" dirty="0" smtClean="0">
                <a:solidFill>
                  <a:srgbClr val="C00000"/>
                </a:solidFill>
                <a:latin typeface="Angsana New" panose="02020603050405020304" pitchFamily="18" charset="-34"/>
                <a:cs typeface="Angsana New" panose="02020603050405020304" pitchFamily="18" charset="-34"/>
              </a:rPr>
              <a:t>how</a:t>
            </a:r>
            <a:r>
              <a:rPr lang="en-US" sz="4000" b="1" dirty="0" smtClean="0">
                <a:latin typeface="Angsana New" panose="02020603050405020304" pitchFamily="18" charset="-34"/>
                <a:cs typeface="Angsana New" panose="02020603050405020304" pitchFamily="18" charset="-34"/>
              </a:rPr>
              <a:t> to teach them.”</a:t>
            </a:r>
          </a:p>
        </p:txBody>
      </p:sp>
      <p:sp>
        <p:nvSpPr>
          <p:cNvPr id="4" name="Title 2"/>
          <p:cNvSpPr>
            <a:spLocks noGrp="1"/>
          </p:cNvSpPr>
          <p:nvPr>
            <p:ph type="title"/>
          </p:nvPr>
        </p:nvSpPr>
        <p:spPr/>
        <p:txBody>
          <a:bodyPr>
            <a:normAutofit/>
          </a:bodyPr>
          <a:lstStyle/>
          <a:p>
            <a:pPr>
              <a:spcBef>
                <a:spcPts val="0"/>
              </a:spcBef>
            </a:pPr>
            <a:r>
              <a:rPr lang="en-US" sz="5200" b="1" dirty="0" smtClean="0">
                <a:solidFill>
                  <a:schemeClr val="bg1"/>
                </a:solidFill>
                <a:latin typeface="Angsana New" panose="02020603050405020304" pitchFamily="18" charset="-34"/>
                <a:cs typeface="Angsana New" panose="02020603050405020304" pitchFamily="18" charset="-34"/>
              </a:rPr>
              <a:t>Final Reflection</a:t>
            </a:r>
            <a:endParaRPr lang="en-US" sz="5200" b="1" dirty="0">
              <a:solidFill>
                <a:schemeClr val="bg1"/>
              </a:solidFill>
              <a:latin typeface="Angsana New" panose="02020603050405020304" pitchFamily="18" charset="-34"/>
              <a:cs typeface="Angsana New" panose="02020603050405020304" pitchFamily="18" charset="-34"/>
            </a:endParaRPr>
          </a:p>
        </p:txBody>
      </p:sp>
      <p:sp>
        <p:nvSpPr>
          <p:cNvPr id="7" name="Slide Number Placeholder 6"/>
          <p:cNvSpPr>
            <a:spLocks noGrp="1"/>
          </p:cNvSpPr>
          <p:nvPr>
            <p:ph type="sldNum" sz="quarter" idx="12"/>
          </p:nvPr>
        </p:nvSpPr>
        <p:spPr>
          <a:xfrm>
            <a:off x="798217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20</a:t>
            </a:fld>
            <a:endParaRPr lang="en-US" sz="2000" b="1">
              <a:latin typeface="Angsana New" panose="02020603050405020304" pitchFamily="18" charset="-34"/>
              <a:cs typeface="Angsana New" panose="02020603050405020304" pitchFamily="18" charset="-3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52133"/>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95536" y="2348880"/>
            <a:ext cx="8496944"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Thus, we, as Lesson Study promoters, need to</a:t>
            </a:r>
          </a:p>
          <a:p>
            <a:pPr lvl="2">
              <a:spcBef>
                <a:spcPts val="0"/>
              </a:spcBef>
            </a:pPr>
            <a:r>
              <a:rPr lang="en-US" sz="4000" b="1" dirty="0" smtClean="0">
                <a:latin typeface="Angsana New" panose="02020603050405020304" pitchFamily="18" charset="-34"/>
                <a:cs typeface="Angsana New" panose="02020603050405020304" pitchFamily="18" charset="-34"/>
              </a:rPr>
              <a:t>Review mistakes in the Past</a:t>
            </a:r>
          </a:p>
          <a:p>
            <a:pPr lvl="2">
              <a:spcBef>
                <a:spcPts val="0"/>
              </a:spcBef>
            </a:pPr>
            <a:r>
              <a:rPr lang="en-US" sz="4000" b="1" dirty="0" smtClean="0">
                <a:latin typeface="Angsana New" panose="02020603050405020304" pitchFamily="18" charset="-34"/>
                <a:cs typeface="Angsana New" panose="02020603050405020304" pitchFamily="18" charset="-34"/>
              </a:rPr>
              <a:t>Analyze success at the Present</a:t>
            </a:r>
          </a:p>
          <a:p>
            <a:pPr lvl="2">
              <a:spcBef>
                <a:spcPts val="0"/>
              </a:spcBef>
            </a:pPr>
            <a:r>
              <a:rPr lang="en-US" sz="4000" b="1" dirty="0" smtClean="0">
                <a:latin typeface="Angsana New" panose="02020603050405020304" pitchFamily="18" charset="-34"/>
                <a:cs typeface="Angsana New" panose="02020603050405020304" pitchFamily="18" charset="-34"/>
              </a:rPr>
              <a:t>Imagine problems and challenges in the Future</a:t>
            </a:r>
          </a:p>
          <a:p>
            <a:pPr marL="1234440" lvl="4" indent="0">
              <a:spcBef>
                <a:spcPts val="0"/>
              </a:spcBef>
              <a:buNone/>
            </a:pPr>
            <a:r>
              <a:rPr lang="en-US" sz="4000" b="1" dirty="0" smtClean="0">
                <a:latin typeface="Angsana New" panose="02020603050405020304" pitchFamily="18" charset="-34"/>
                <a:cs typeface="Angsana New" panose="02020603050405020304" pitchFamily="18" charset="-34"/>
              </a:rPr>
              <a:t>	</a:t>
            </a:r>
            <a:r>
              <a:rPr lang="en-US" sz="3500" b="1" dirty="0" smtClean="0">
                <a:latin typeface="Angsana New" panose="02020603050405020304" pitchFamily="18" charset="-34"/>
                <a:cs typeface="Angsana New" panose="02020603050405020304" pitchFamily="18" charset="-34"/>
              </a:rPr>
              <a:t>Then, You will be the True Leader of Lesson 	Study.</a:t>
            </a:r>
          </a:p>
          <a:p>
            <a:pPr lvl="2">
              <a:spcBef>
                <a:spcPts val="0"/>
              </a:spcBef>
            </a:pPr>
            <a:endParaRPr lang="en-US" sz="4000" b="1" dirty="0" smtClean="0">
              <a:latin typeface="Angsana New" panose="02020603050405020304" pitchFamily="18" charset="-34"/>
              <a:cs typeface="Angsana New" panose="02020603050405020304" pitchFamily="18" charset="-34"/>
            </a:endParaRPr>
          </a:p>
          <a:p>
            <a:pPr lvl="2">
              <a:spcBef>
                <a:spcPts val="0"/>
              </a:spcBef>
            </a:pPr>
            <a:endParaRPr lang="en-US" sz="4000" b="1" dirty="0" smtClean="0">
              <a:latin typeface="Angsana New" panose="02020603050405020304" pitchFamily="18" charset="-34"/>
              <a:cs typeface="Angsana New" panose="02020603050405020304" pitchFamily="18" charset="-34"/>
            </a:endParaRPr>
          </a:p>
          <a:p>
            <a:pPr lvl="2">
              <a:spcBef>
                <a:spcPts val="0"/>
              </a:spcBef>
            </a:pPr>
            <a:endParaRPr lang="en-US" sz="4000" b="1" dirty="0" smtClean="0">
              <a:latin typeface="Angsana New" panose="02020603050405020304" pitchFamily="18" charset="-34"/>
              <a:cs typeface="Angsana New" panose="02020603050405020304" pitchFamily="18" charset="-34"/>
            </a:endParaRPr>
          </a:p>
        </p:txBody>
      </p:sp>
      <p:sp>
        <p:nvSpPr>
          <p:cNvPr id="5" name="Title 2"/>
          <p:cNvSpPr>
            <a:spLocks noGrp="1"/>
          </p:cNvSpPr>
          <p:nvPr>
            <p:ph type="title"/>
          </p:nvPr>
        </p:nvSpPr>
        <p:spPr>
          <a:xfrm>
            <a:off x="457200" y="338328"/>
            <a:ext cx="8229600" cy="1252728"/>
          </a:xfrm>
        </p:spPr>
        <p:txBody>
          <a:bodyPr>
            <a:normAutofit/>
          </a:bodyPr>
          <a:lstStyle/>
          <a:p>
            <a:pPr>
              <a:spcBef>
                <a:spcPts val="0"/>
              </a:spcBef>
            </a:pPr>
            <a:r>
              <a:rPr lang="en-US" sz="5200" b="1" dirty="0" smtClean="0">
                <a:latin typeface="Angsana New" panose="02020603050405020304" pitchFamily="18" charset="-34"/>
                <a:cs typeface="Angsana New" panose="02020603050405020304" pitchFamily="18" charset="-34"/>
              </a:rPr>
              <a:t>Final Reflection</a:t>
            </a:r>
            <a:endParaRPr lang="en-US" sz="5200" b="1" dirty="0">
              <a:latin typeface="Angsana New" panose="02020603050405020304" pitchFamily="18" charset="-34"/>
              <a:cs typeface="Angsana New" panose="02020603050405020304" pitchFamily="18" charset="-34"/>
            </a:endParaRPr>
          </a:p>
        </p:txBody>
      </p:sp>
      <p:sp>
        <p:nvSpPr>
          <p:cNvPr id="6" name="Right Arrow 5"/>
          <p:cNvSpPr/>
          <p:nvPr/>
        </p:nvSpPr>
        <p:spPr>
          <a:xfrm>
            <a:off x="1656647" y="4919673"/>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2">
                  <a:lumMod val="75000"/>
                </a:schemeClr>
              </a:solidFill>
              <a:latin typeface="Angsana New" panose="02020603050405020304" pitchFamily="18" charset="-34"/>
              <a:cs typeface="Angsana New" panose="02020603050405020304" pitchFamily="18" charset="-34"/>
            </a:endParaRPr>
          </a:p>
        </p:txBody>
      </p:sp>
      <p:sp>
        <p:nvSpPr>
          <p:cNvPr id="8" name="Slide Number Placeholder 7"/>
          <p:cNvSpPr>
            <a:spLocks noGrp="1"/>
          </p:cNvSpPr>
          <p:nvPr>
            <p:ph type="sldNum" sz="quarter" idx="12"/>
          </p:nvPr>
        </p:nvSpPr>
        <p:spPr>
          <a:xfrm>
            <a:off x="800423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21</a:t>
            </a:fld>
            <a:endParaRPr lang="en-US" sz="2000" b="1" dirty="0">
              <a:latin typeface="Angsana New" panose="02020603050405020304" pitchFamily="18" charset="-34"/>
              <a:cs typeface="Angsana New" panose="02020603050405020304" pitchFamily="18" charset="-3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87414"/>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968141"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22</a:t>
            </a:fld>
            <a:endParaRPr lang="en-US" sz="2000" b="1" dirty="0">
              <a:latin typeface="Angsana New" panose="02020603050405020304" pitchFamily="18" charset="-34"/>
              <a:cs typeface="Angsana New" panose="02020603050405020304" pitchFamily="18" charset="-34"/>
            </a:endParaRPr>
          </a:p>
        </p:txBody>
      </p:sp>
      <p:sp>
        <p:nvSpPr>
          <p:cNvPr id="6" name="Title 2"/>
          <p:cNvSpPr>
            <a:spLocks noGrp="1"/>
          </p:cNvSpPr>
          <p:nvPr>
            <p:ph type="title"/>
          </p:nvPr>
        </p:nvSpPr>
        <p:spPr>
          <a:xfrm>
            <a:off x="457200" y="338328"/>
            <a:ext cx="8229600" cy="1252728"/>
          </a:xfrm>
        </p:spPr>
        <p:txBody>
          <a:bodyPr>
            <a:normAutofit/>
          </a:bodyPr>
          <a:lstStyle/>
          <a:p>
            <a:pPr>
              <a:spcBef>
                <a:spcPts val="0"/>
              </a:spcBef>
            </a:pPr>
            <a:r>
              <a:rPr lang="en-US" sz="5200" b="1" dirty="0" smtClean="0">
                <a:latin typeface="Angsana New" panose="02020603050405020304" pitchFamily="18" charset="-34"/>
                <a:cs typeface="Angsana New" panose="02020603050405020304" pitchFamily="18" charset="-34"/>
              </a:rPr>
              <a:t>Final Reflection</a:t>
            </a:r>
            <a:endParaRPr lang="en-US" sz="5200" b="1" dirty="0">
              <a:latin typeface="Angsana New" panose="02020603050405020304" pitchFamily="18" charset="-34"/>
              <a:cs typeface="Angsana New" panose="02020603050405020304" pitchFamily="18" charset="-34"/>
            </a:endParaRPr>
          </a:p>
        </p:txBody>
      </p:sp>
      <p:sp>
        <p:nvSpPr>
          <p:cNvPr id="7" name="Content Placeholder 1"/>
          <p:cNvSpPr>
            <a:spLocks noGrp="1"/>
          </p:cNvSpPr>
          <p:nvPr>
            <p:ph idx="1"/>
          </p:nvPr>
        </p:nvSpPr>
        <p:spPr>
          <a:xfrm>
            <a:off x="395536" y="3068960"/>
            <a:ext cx="8496944" cy="2016224"/>
          </a:xfrm>
        </p:spPr>
        <p:txBody>
          <a:bodyPr>
            <a:noAutofit/>
          </a:bodyPr>
          <a:lstStyle/>
          <a:p>
            <a:pPr marL="0" indent="0" algn="ctr">
              <a:spcBef>
                <a:spcPts val="0"/>
              </a:spcBef>
              <a:buNone/>
            </a:pPr>
            <a:r>
              <a:rPr lang="en-US" sz="10000" b="1" dirty="0" smtClean="0">
                <a:latin typeface="Angsana New" panose="02020603050405020304" pitchFamily="18" charset="-34"/>
                <a:cs typeface="Angsana New" panose="02020603050405020304" pitchFamily="18" charset="-34"/>
              </a:rPr>
              <a:t>Yes, Together We Can</a:t>
            </a:r>
          </a:p>
          <a:p>
            <a:pPr lvl="2" algn="ctr">
              <a:spcBef>
                <a:spcPts val="0"/>
              </a:spcBef>
            </a:pPr>
            <a:endParaRPr lang="en-US" sz="10000" b="1" dirty="0" smtClean="0">
              <a:latin typeface="Angsana New" panose="02020603050405020304" pitchFamily="18" charset="-34"/>
              <a:cs typeface="Angsana New" panose="02020603050405020304" pitchFamily="18" charset="-34"/>
            </a:endParaRPr>
          </a:p>
          <a:p>
            <a:pPr lvl="2" algn="ctr">
              <a:spcBef>
                <a:spcPts val="0"/>
              </a:spcBef>
            </a:pPr>
            <a:endParaRPr lang="en-US" sz="10000" b="1" dirty="0" smtClean="0">
              <a:latin typeface="Angsana New" panose="02020603050405020304" pitchFamily="18" charset="-34"/>
              <a:cs typeface="Angsana New" panose="02020603050405020304" pitchFamily="18" charset="-34"/>
            </a:endParaRPr>
          </a:p>
          <a:p>
            <a:pPr lvl="2" algn="ctr">
              <a:spcBef>
                <a:spcPts val="0"/>
              </a:spcBef>
            </a:pPr>
            <a:endParaRPr lang="en-US" sz="10000" b="1" dirty="0" smtClean="0">
              <a:latin typeface="Angsana New" panose="02020603050405020304" pitchFamily="18" charset="-34"/>
              <a:cs typeface="Angsana New" panose="02020603050405020304" pitchFamily="18" charset="-34"/>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982207"/>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968990" y="6165304"/>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23</a:t>
            </a:fld>
            <a:endParaRPr lang="en-US" sz="2000" b="1">
              <a:latin typeface="Angsana New" panose="02020603050405020304" pitchFamily="18" charset="-34"/>
              <a:cs typeface="Angsana New" panose="02020603050405020304" pitchFamily="18" charset="-34"/>
            </a:endParaRPr>
          </a:p>
        </p:txBody>
      </p:sp>
      <p:sp>
        <p:nvSpPr>
          <p:cNvPr id="4" name="Title 3"/>
          <p:cNvSpPr>
            <a:spLocks noGrp="1"/>
          </p:cNvSpPr>
          <p:nvPr>
            <p:ph type="title"/>
          </p:nvPr>
        </p:nvSpPr>
        <p:spPr/>
        <p:txBody>
          <a:bodyPr>
            <a:noAutofit/>
          </a:bodyPr>
          <a:lstStyle/>
          <a:p>
            <a:r>
              <a:rPr lang="en-US" sz="10000" b="1" dirty="0" smtClean="0">
                <a:latin typeface="Angsana New" panose="02020603050405020304" pitchFamily="18" charset="-34"/>
                <a:cs typeface="Angsana New" panose="02020603050405020304" pitchFamily="18" charset="-34"/>
              </a:rPr>
              <a:t>THANK YOU</a:t>
            </a:r>
            <a:endParaRPr lang="en-US" sz="10000" b="1" dirty="0">
              <a:latin typeface="Angsana New" panose="02020603050405020304" pitchFamily="18" charset="-34"/>
              <a:cs typeface="Angsana New" panose="02020603050405020304" pitchFamily="18" charset="-34"/>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01424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sp>
        <p:nvSpPr>
          <p:cNvPr id="3" name="Content Placeholder 2"/>
          <p:cNvSpPr>
            <a:spLocks noGrp="1"/>
          </p:cNvSpPr>
          <p:nvPr>
            <p:ph idx="1"/>
          </p:nvPr>
        </p:nvSpPr>
        <p:spPr>
          <a:xfrm>
            <a:off x="251520" y="1844824"/>
            <a:ext cx="8640960"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Teach students to </a:t>
            </a:r>
            <a:r>
              <a:rPr lang="en-US" sz="4000" b="1" u="sng" dirty="0" smtClean="0">
                <a:solidFill>
                  <a:srgbClr val="C00000"/>
                </a:solidFill>
                <a:latin typeface="Angsana New" panose="02020603050405020304" pitchFamily="18" charset="-34"/>
                <a:cs typeface="Angsana New" panose="02020603050405020304" pitchFamily="18" charset="-34"/>
              </a:rPr>
              <a:t>understand</a:t>
            </a:r>
            <a:r>
              <a:rPr lang="en-US" sz="4000" b="1" dirty="0" smtClean="0">
                <a:latin typeface="Angsana New" panose="02020603050405020304" pitchFamily="18" charset="-34"/>
                <a:cs typeface="Angsana New" panose="02020603050405020304" pitchFamily="18" charset="-34"/>
              </a:rPr>
              <a:t> Mathematics and to </a:t>
            </a:r>
            <a:r>
              <a:rPr lang="en-US" sz="4000" b="1" u="sng" dirty="0" smtClean="0">
                <a:solidFill>
                  <a:srgbClr val="C00000"/>
                </a:solidFill>
                <a:latin typeface="Angsana New" panose="02020603050405020304" pitchFamily="18" charset="-34"/>
                <a:cs typeface="Angsana New" panose="02020603050405020304" pitchFamily="18" charset="-34"/>
              </a:rPr>
              <a:t>do</a:t>
            </a:r>
            <a:r>
              <a:rPr lang="en-US" sz="4000" b="1" dirty="0" smtClean="0">
                <a:solidFill>
                  <a:srgbClr val="C00000"/>
                </a:solidFill>
                <a:latin typeface="Angsana New" panose="02020603050405020304" pitchFamily="18" charset="-34"/>
                <a:cs typeface="Angsana New" panose="02020603050405020304" pitchFamily="18" charset="-34"/>
              </a:rPr>
              <a:t> </a:t>
            </a:r>
            <a:r>
              <a:rPr lang="en-US" sz="4000" b="1" dirty="0" smtClean="0">
                <a:latin typeface="Angsana New" panose="02020603050405020304" pitchFamily="18" charset="-34"/>
                <a:cs typeface="Angsana New" panose="02020603050405020304" pitchFamily="18" charset="-34"/>
              </a:rPr>
              <a:t>Mathematics</a:t>
            </a:r>
          </a:p>
          <a:p>
            <a:pPr>
              <a:spcBef>
                <a:spcPts val="0"/>
              </a:spcBef>
            </a:pPr>
            <a:r>
              <a:rPr lang="en-US" sz="4000" b="1" dirty="0" smtClean="0">
                <a:latin typeface="Angsana New" panose="02020603050405020304" pitchFamily="18" charset="-34"/>
                <a:cs typeface="Angsana New" panose="02020603050405020304" pitchFamily="18" charset="-34"/>
              </a:rPr>
              <a:t>Teach students to </a:t>
            </a:r>
            <a:r>
              <a:rPr lang="en-US" sz="4000" b="1" u="sng" dirty="0" smtClean="0">
                <a:solidFill>
                  <a:srgbClr val="C00000"/>
                </a:solidFill>
                <a:latin typeface="Angsana New" panose="02020603050405020304" pitchFamily="18" charset="-34"/>
                <a:cs typeface="Angsana New" panose="02020603050405020304" pitchFamily="18" charset="-34"/>
              </a:rPr>
              <a:t>see</a:t>
            </a:r>
            <a:r>
              <a:rPr lang="en-US" sz="4000" b="1" dirty="0" smtClean="0">
                <a:latin typeface="Angsana New" panose="02020603050405020304" pitchFamily="18" charset="-34"/>
                <a:cs typeface="Angsana New" panose="02020603050405020304" pitchFamily="18" charset="-34"/>
              </a:rPr>
              <a:t> and </a:t>
            </a:r>
            <a:r>
              <a:rPr lang="en-US" sz="4000" b="1" u="sng" dirty="0" smtClean="0">
                <a:solidFill>
                  <a:srgbClr val="C00000"/>
                </a:solidFill>
                <a:latin typeface="Angsana New" panose="02020603050405020304" pitchFamily="18" charset="-34"/>
                <a:cs typeface="Angsana New" panose="02020603050405020304" pitchFamily="18" charset="-34"/>
              </a:rPr>
              <a:t>reveal</a:t>
            </a:r>
            <a:r>
              <a:rPr lang="en-US" sz="4000" b="1" dirty="0" smtClean="0">
                <a:latin typeface="Angsana New" panose="02020603050405020304" pitchFamily="18" charset="-34"/>
                <a:cs typeface="Angsana New" panose="02020603050405020304" pitchFamily="18" charset="-34"/>
              </a:rPr>
              <a:t> hidden patterns of numbers, problems, and the like in their everyday life and their professional tasks.</a:t>
            </a:r>
          </a:p>
          <a:p>
            <a:pPr marL="0" indent="0">
              <a:spcBef>
                <a:spcPts val="0"/>
              </a:spcBef>
              <a:buNone/>
            </a:pPr>
            <a:r>
              <a:rPr lang="en-US" sz="3500" b="1" dirty="0">
                <a:latin typeface="Angsana New" panose="02020603050405020304" pitchFamily="18" charset="-34"/>
                <a:cs typeface="Angsana New" panose="02020603050405020304" pitchFamily="18" charset="-34"/>
              </a:rPr>
              <a:t>	</a:t>
            </a:r>
            <a:r>
              <a:rPr lang="en-US" sz="3500" b="1" dirty="0" smtClean="0">
                <a:latin typeface="Angsana New" panose="02020603050405020304" pitchFamily="18" charset="-34"/>
                <a:cs typeface="Angsana New" panose="02020603050405020304" pitchFamily="18" charset="-34"/>
              </a:rPr>
              <a:t>Mathematics Education must develop student’s ability and 	skills to walk through school, university, work place, and 	daily living environments.</a:t>
            </a:r>
            <a:endParaRPr lang="en-US" sz="3500" b="1" dirty="0">
              <a:latin typeface="Angsana New" panose="02020603050405020304" pitchFamily="18" charset="-34"/>
              <a:cs typeface="Angsana New" panose="02020603050405020304" pitchFamily="18" charset="-34"/>
            </a:endParaRPr>
          </a:p>
        </p:txBody>
      </p:sp>
      <p:sp>
        <p:nvSpPr>
          <p:cNvPr id="5" name="Right Arrow 4"/>
          <p:cNvSpPr/>
          <p:nvPr/>
        </p:nvSpPr>
        <p:spPr>
          <a:xfrm>
            <a:off x="683568" y="508518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a:solidFill>
                <a:schemeClr val="tx2">
                  <a:lumMod val="75000"/>
                </a:schemeClr>
              </a:solidFill>
              <a:latin typeface="Angsana New" panose="02020603050405020304" pitchFamily="18" charset="-34"/>
              <a:cs typeface="Angsana New" panose="02020603050405020304" pitchFamily="18" charset="-34"/>
            </a:endParaRPr>
          </a:p>
        </p:txBody>
      </p:sp>
      <p:sp>
        <p:nvSpPr>
          <p:cNvPr id="7" name="Slide Number Placeholder 6"/>
          <p:cNvSpPr>
            <a:spLocks noGrp="1"/>
          </p:cNvSpPr>
          <p:nvPr>
            <p:ph type="sldNum" sz="quarter" idx="12"/>
          </p:nvPr>
        </p:nvSpPr>
        <p:spPr>
          <a:xfrm>
            <a:off x="8249257" y="6461005"/>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3</a:t>
            </a:fld>
            <a:endParaRPr lang="en-US" sz="2000" b="1" dirty="0">
              <a:latin typeface="Angsana New" panose="02020603050405020304" pitchFamily="18" charset="-34"/>
              <a:cs typeface="Angsana New" panose="02020603050405020304" pitchFamily="18" charset="-34"/>
            </a:endParaRPr>
          </a:p>
        </p:txBody>
      </p:sp>
      <p:sp>
        <p:nvSpPr>
          <p:cNvPr id="8" name="Title 1"/>
          <p:cNvSpPr>
            <a:spLocks noGrp="1"/>
          </p:cNvSpPr>
          <p:nvPr>
            <p:ph type="title"/>
          </p:nvPr>
        </p:nvSpPr>
        <p:spPr/>
        <p:txBody>
          <a:bodyPr>
            <a:noAutofit/>
          </a:bodyPr>
          <a:lstStyle/>
          <a:p>
            <a:r>
              <a:rPr lang="en-US" sz="5200" b="1" dirty="0" smtClean="0">
                <a:latin typeface="Angsana New" panose="02020603050405020304" pitchFamily="18" charset="-34"/>
                <a:cs typeface="Angsana New" panose="02020603050405020304" pitchFamily="18" charset="-34"/>
              </a:rPr>
              <a:t>Mathematics Education in the 21</a:t>
            </a:r>
            <a:r>
              <a:rPr lang="en-US" sz="5200" b="1" baseline="30000" dirty="0" smtClean="0">
                <a:latin typeface="Angsana New" panose="02020603050405020304" pitchFamily="18" charset="-34"/>
                <a:cs typeface="Angsana New" panose="02020603050405020304" pitchFamily="18" charset="-34"/>
              </a:rPr>
              <a:t>st</a:t>
            </a:r>
            <a:r>
              <a:rPr lang="en-US" sz="5200" b="1" dirty="0" smtClean="0">
                <a:latin typeface="Angsana New" panose="02020603050405020304" pitchFamily="18" charset="-34"/>
                <a:cs typeface="Angsana New" panose="02020603050405020304" pitchFamily="18" charset="-34"/>
              </a:rPr>
              <a:t> Century</a:t>
            </a:r>
            <a:endParaRPr lang="en-US" sz="5200" b="1" dirty="0">
              <a:latin typeface="Angsana New" panose="02020603050405020304" pitchFamily="18" charset="-34"/>
              <a:cs typeface="Angsana New" panose="02020603050405020304" pitchFamily="18" charset="-34"/>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06783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11560" y="2495740"/>
            <a:ext cx="7948405" cy="3450696"/>
          </a:xfrm>
        </p:spPr>
        <p:txBody>
          <a:bodyPr>
            <a:normAutofit/>
          </a:bodyPr>
          <a:lstStyle/>
          <a:p>
            <a:pPr marL="0" indent="0">
              <a:spcBef>
                <a:spcPts val="0"/>
              </a:spcBef>
              <a:buNone/>
            </a:pPr>
            <a:r>
              <a:rPr lang="en-US" sz="4000" b="1" dirty="0" smtClean="0">
                <a:latin typeface="Angsana New" panose="02020603050405020304" pitchFamily="18" charset="-34"/>
                <a:cs typeface="Angsana New" panose="02020603050405020304" pitchFamily="18" charset="-34"/>
              </a:rPr>
              <a:t>	Mathematics Education must open doors to 	students to an endless journey of the Future</a:t>
            </a:r>
          </a:p>
          <a:p>
            <a:pPr marL="0" indent="0">
              <a:spcBef>
                <a:spcPts val="0"/>
              </a:spcBef>
              <a:buNone/>
            </a:pPr>
            <a:r>
              <a:rPr lang="en-US" sz="4000" b="1" dirty="0">
                <a:latin typeface="Angsana New" panose="02020603050405020304" pitchFamily="18" charset="-34"/>
                <a:cs typeface="Angsana New" panose="02020603050405020304" pitchFamily="18" charset="-34"/>
              </a:rPr>
              <a:t>	</a:t>
            </a:r>
            <a:r>
              <a:rPr lang="en-US" sz="4000" b="1" dirty="0" smtClean="0">
                <a:latin typeface="Angsana New" panose="02020603050405020304" pitchFamily="18" charset="-34"/>
                <a:cs typeface="Angsana New" panose="02020603050405020304" pitchFamily="18" charset="-34"/>
              </a:rPr>
              <a:t>Mathematics </a:t>
            </a:r>
            <a:r>
              <a:rPr lang="en-US" sz="4000" b="1" dirty="0">
                <a:latin typeface="Angsana New" panose="02020603050405020304" pitchFamily="18" charset="-34"/>
                <a:cs typeface="Angsana New" panose="02020603050405020304" pitchFamily="18" charset="-34"/>
              </a:rPr>
              <a:t>Education must </a:t>
            </a:r>
            <a:r>
              <a:rPr lang="en-US" sz="4000" b="1" dirty="0" smtClean="0">
                <a:latin typeface="Angsana New" panose="02020603050405020304" pitchFamily="18" charset="-34"/>
                <a:cs typeface="Angsana New" panose="02020603050405020304" pitchFamily="18" charset="-34"/>
              </a:rPr>
              <a:t>prepare students 	to manage the change and uncertainty of the 	Future</a:t>
            </a:r>
            <a:endParaRPr lang="en-US" sz="4000" b="1" dirty="0">
              <a:latin typeface="Angsana New" panose="02020603050405020304" pitchFamily="18" charset="-34"/>
              <a:cs typeface="Angsana New" panose="02020603050405020304" pitchFamily="18" charset="-34"/>
            </a:endParaRPr>
          </a:p>
        </p:txBody>
      </p:sp>
      <p:sp>
        <p:nvSpPr>
          <p:cNvPr id="5" name="Title 1"/>
          <p:cNvSpPr>
            <a:spLocks noGrp="1"/>
          </p:cNvSpPr>
          <p:nvPr>
            <p:ph type="title"/>
          </p:nvPr>
        </p:nvSpPr>
        <p:spPr>
          <a:xfrm>
            <a:off x="457200" y="338328"/>
            <a:ext cx="8229600" cy="1252728"/>
          </a:xfrm>
        </p:spPr>
        <p:txBody>
          <a:bodyPr>
            <a:normAutofit/>
          </a:bodyPr>
          <a:lstStyle/>
          <a:p>
            <a:r>
              <a:rPr lang="en-US" sz="5200" b="1" dirty="0" smtClean="0">
                <a:latin typeface="Angsana New" panose="02020603050405020304" pitchFamily="18" charset="-34"/>
                <a:cs typeface="Angsana New" panose="02020603050405020304" pitchFamily="18" charset="-34"/>
              </a:rPr>
              <a:t>Mathematics Education in the 21</a:t>
            </a:r>
            <a:r>
              <a:rPr lang="en-US" sz="5200" b="1" baseline="30000" dirty="0" smtClean="0">
                <a:latin typeface="Angsana New" panose="02020603050405020304" pitchFamily="18" charset="-34"/>
                <a:cs typeface="Angsana New" panose="02020603050405020304" pitchFamily="18" charset="-34"/>
              </a:rPr>
              <a:t>st</a:t>
            </a:r>
            <a:r>
              <a:rPr lang="en-US" sz="5200" b="1" dirty="0" smtClean="0">
                <a:latin typeface="Angsana New" panose="02020603050405020304" pitchFamily="18" charset="-34"/>
                <a:cs typeface="Angsana New" panose="02020603050405020304" pitchFamily="18" charset="-34"/>
              </a:rPr>
              <a:t> Century</a:t>
            </a:r>
            <a:endParaRPr lang="en-US" sz="5200" b="1" dirty="0">
              <a:latin typeface="Angsana New" panose="02020603050405020304" pitchFamily="18" charset="-34"/>
              <a:cs typeface="Angsana New" panose="02020603050405020304" pitchFamily="18" charset="-34"/>
            </a:endParaRPr>
          </a:p>
        </p:txBody>
      </p:sp>
      <p:sp>
        <p:nvSpPr>
          <p:cNvPr id="6" name="Right Arrow 5"/>
          <p:cNvSpPr/>
          <p:nvPr/>
        </p:nvSpPr>
        <p:spPr>
          <a:xfrm>
            <a:off x="1050682" y="2780928"/>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a:solidFill>
                <a:schemeClr val="tx2">
                  <a:lumMod val="75000"/>
                </a:schemeClr>
              </a:solidFill>
              <a:latin typeface="Angsana New" panose="02020603050405020304" pitchFamily="18" charset="-34"/>
              <a:cs typeface="Angsana New" panose="02020603050405020304" pitchFamily="18" charset="-34"/>
            </a:endParaRPr>
          </a:p>
        </p:txBody>
      </p:sp>
      <p:sp>
        <p:nvSpPr>
          <p:cNvPr id="7" name="Right Arrow 6"/>
          <p:cNvSpPr/>
          <p:nvPr/>
        </p:nvSpPr>
        <p:spPr>
          <a:xfrm>
            <a:off x="1050682" y="3933056"/>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a:solidFill>
                <a:schemeClr val="tx2">
                  <a:lumMod val="75000"/>
                </a:schemeClr>
              </a:solidFill>
              <a:latin typeface="Angsana New" panose="02020603050405020304" pitchFamily="18" charset="-34"/>
              <a:cs typeface="Angsana New" panose="02020603050405020304" pitchFamily="18" charset="-34"/>
            </a:endParaRPr>
          </a:p>
        </p:txBody>
      </p:sp>
      <p:sp>
        <p:nvSpPr>
          <p:cNvPr id="9" name="Slide Number Placeholder 8"/>
          <p:cNvSpPr>
            <a:spLocks noGrp="1"/>
          </p:cNvSpPr>
          <p:nvPr>
            <p:ph type="sldNum" sz="quarter" idx="12"/>
          </p:nvPr>
        </p:nvSpPr>
        <p:spPr>
          <a:xfrm>
            <a:off x="7970877" y="6165304"/>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4</a:t>
            </a:fld>
            <a:endParaRPr lang="en-US" sz="2000" b="1">
              <a:latin typeface="Angsana New" panose="02020603050405020304" pitchFamily="18" charset="-34"/>
              <a:cs typeface="Angsana New" panose="02020603050405020304" pitchFamily="18" charset="-34"/>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90845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348880"/>
            <a:ext cx="8712968"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Lesson Study is a valid and right approach of Mathematics Education in the 21</a:t>
            </a:r>
            <a:r>
              <a:rPr lang="en-US" sz="4000" b="1" baseline="30000" dirty="0" smtClean="0">
                <a:latin typeface="Angsana New" panose="02020603050405020304" pitchFamily="18" charset="-34"/>
                <a:cs typeface="Angsana New" panose="02020603050405020304" pitchFamily="18" charset="-34"/>
              </a:rPr>
              <a:t>st</a:t>
            </a:r>
            <a:r>
              <a:rPr lang="en-US" sz="4000" b="1" dirty="0" smtClean="0">
                <a:latin typeface="Angsana New" panose="02020603050405020304" pitchFamily="18" charset="-34"/>
                <a:cs typeface="Angsana New" panose="02020603050405020304" pitchFamily="18" charset="-34"/>
              </a:rPr>
              <a:t> Century</a:t>
            </a:r>
          </a:p>
          <a:p>
            <a:pPr>
              <a:spcBef>
                <a:spcPts val="0"/>
              </a:spcBef>
            </a:pPr>
            <a:r>
              <a:rPr lang="en-US" sz="4000" b="1" dirty="0">
                <a:latin typeface="Angsana New" panose="02020603050405020304" pitchFamily="18" charset="-34"/>
                <a:cs typeface="Angsana New" panose="02020603050405020304" pitchFamily="18" charset="-34"/>
              </a:rPr>
              <a:t>Lesson </a:t>
            </a:r>
            <a:r>
              <a:rPr lang="en-US" sz="4000" b="1" dirty="0" smtClean="0">
                <a:latin typeface="Angsana New" panose="02020603050405020304" pitchFamily="18" charset="-34"/>
                <a:cs typeface="Angsana New" panose="02020603050405020304" pitchFamily="18" charset="-34"/>
              </a:rPr>
              <a:t>Study teaches students to learn Mathematics of the Future</a:t>
            </a:r>
          </a:p>
          <a:p>
            <a:pPr lvl="2">
              <a:spcBef>
                <a:spcPts val="0"/>
              </a:spcBef>
            </a:pPr>
            <a:r>
              <a:rPr lang="en-US" sz="3500" b="1" dirty="0" smtClean="0">
                <a:latin typeface="Angsana New" panose="02020603050405020304" pitchFamily="18" charset="-34"/>
                <a:cs typeface="Angsana New" panose="02020603050405020304" pitchFamily="18" charset="-34"/>
              </a:rPr>
              <a:t>Ability to search for “Patterns” in complexities</a:t>
            </a:r>
          </a:p>
          <a:p>
            <a:pPr lvl="2">
              <a:spcBef>
                <a:spcPts val="0"/>
              </a:spcBef>
            </a:pPr>
            <a:r>
              <a:rPr lang="en-US" sz="3500" b="1" dirty="0" smtClean="0">
                <a:latin typeface="Angsana New" panose="02020603050405020304" pitchFamily="18" charset="-34"/>
                <a:cs typeface="Angsana New" panose="02020603050405020304" pitchFamily="18" charset="-34"/>
              </a:rPr>
              <a:t>Ability to see regularity and interconnections of unorganized complexity</a:t>
            </a:r>
          </a:p>
          <a:p>
            <a:pPr marL="0" indent="0">
              <a:spcBef>
                <a:spcPts val="0"/>
              </a:spcBef>
              <a:buNone/>
            </a:pPr>
            <a:endParaRPr lang="en-US" sz="4000" b="1" dirty="0" smtClean="0">
              <a:latin typeface="Angsana New" panose="02020603050405020304" pitchFamily="18" charset="-34"/>
              <a:cs typeface="Angsana New" panose="02020603050405020304" pitchFamily="18" charset="-34"/>
            </a:endParaRPr>
          </a:p>
          <a:p>
            <a:pPr marL="0" indent="0">
              <a:spcBef>
                <a:spcPts val="0"/>
              </a:spcBef>
              <a:buNone/>
            </a:pPr>
            <a:endParaRPr lang="en-US" sz="4000" b="1" dirty="0">
              <a:latin typeface="Angsana New" panose="02020603050405020304" pitchFamily="18" charset="-34"/>
              <a:cs typeface="Angsana New" panose="02020603050405020304" pitchFamily="18" charset="-34"/>
            </a:endParaRPr>
          </a:p>
        </p:txBody>
      </p:sp>
      <p:sp>
        <p:nvSpPr>
          <p:cNvPr id="3" name="Title 2"/>
          <p:cNvSpPr>
            <a:spLocks noGrp="1"/>
          </p:cNvSpPr>
          <p:nvPr>
            <p:ph type="title"/>
          </p:nvPr>
        </p:nvSpPr>
        <p:spPr/>
        <p:txBody>
          <a:bodyPr>
            <a:normAutofit/>
          </a:bodyPr>
          <a:lstStyle/>
          <a:p>
            <a:r>
              <a:rPr lang="en-US" sz="5200" b="1" dirty="0" smtClean="0">
                <a:latin typeface="Angsana New" panose="02020603050405020304" pitchFamily="18" charset="-34"/>
                <a:cs typeface="Angsana New" panose="02020603050405020304" pitchFamily="18" charset="-34"/>
              </a:rPr>
              <a:t>Lesson Study and Challenges</a:t>
            </a:r>
            <a:endParaRPr lang="en-US" sz="5200" b="1" dirty="0">
              <a:latin typeface="Angsana New" panose="02020603050405020304" pitchFamily="18" charset="-34"/>
              <a:cs typeface="Angsana New" panose="02020603050405020304" pitchFamily="18" charset="-34"/>
            </a:endParaRPr>
          </a:p>
        </p:txBody>
      </p:sp>
      <p:sp>
        <p:nvSpPr>
          <p:cNvPr id="5" name="Slide Number Placeholder 4"/>
          <p:cNvSpPr>
            <a:spLocks noGrp="1"/>
          </p:cNvSpPr>
          <p:nvPr>
            <p:ph type="sldNum" sz="quarter" idx="12"/>
          </p:nvPr>
        </p:nvSpPr>
        <p:spPr>
          <a:xfrm>
            <a:off x="798217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5</a:t>
            </a:fld>
            <a:endParaRPr lang="en-US" sz="2000" b="1" dirty="0">
              <a:latin typeface="Angsana New" panose="02020603050405020304" pitchFamily="18" charset="-34"/>
              <a:cs typeface="Angsana New" panose="02020603050405020304" pitchFamily="18" charset="-34"/>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24706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92896"/>
            <a:ext cx="8640960" cy="3450696"/>
          </a:xfrm>
        </p:spPr>
        <p:txBody>
          <a:bodyPr>
            <a:normAutofit/>
          </a:bodyPr>
          <a:lstStyle/>
          <a:p>
            <a:pPr>
              <a:spcBef>
                <a:spcPts val="0"/>
              </a:spcBef>
            </a:pPr>
            <a:r>
              <a:rPr lang="en-US" sz="4000" b="1" dirty="0" smtClean="0">
                <a:latin typeface="Angsana New" panose="02020603050405020304" pitchFamily="18" charset="-34"/>
                <a:cs typeface="Angsana New" panose="02020603050405020304" pitchFamily="18" charset="-34"/>
              </a:rPr>
              <a:t>2002 – 2008 : From class room to whole school</a:t>
            </a:r>
          </a:p>
          <a:p>
            <a:pPr>
              <a:spcBef>
                <a:spcPts val="0"/>
              </a:spcBef>
            </a:pPr>
            <a:r>
              <a:rPr lang="en-US" sz="4000" b="1" dirty="0" smtClean="0">
                <a:latin typeface="Angsana New" panose="02020603050405020304" pitchFamily="18" charset="-34"/>
                <a:cs typeface="Angsana New" panose="02020603050405020304" pitchFamily="18" charset="-34"/>
              </a:rPr>
              <a:t>2008 – 2014 : Expand to 60 schools</a:t>
            </a:r>
          </a:p>
          <a:p>
            <a:pPr>
              <a:spcBef>
                <a:spcPts val="0"/>
              </a:spcBef>
            </a:pPr>
            <a:r>
              <a:rPr lang="en-US" sz="4000" b="1" dirty="0" smtClean="0">
                <a:latin typeface="Angsana New" panose="02020603050405020304" pitchFamily="18" charset="-34"/>
                <a:cs typeface="Angsana New" panose="02020603050405020304" pitchFamily="18" charset="-34"/>
              </a:rPr>
              <a:t>2015 – 2020 : Scale up to 600 schools</a:t>
            </a:r>
          </a:p>
          <a:p>
            <a:pPr marL="0" indent="0">
              <a:spcBef>
                <a:spcPts val="0"/>
              </a:spcBef>
              <a:buNone/>
            </a:pPr>
            <a:r>
              <a:rPr lang="en-US" sz="4000" b="1" dirty="0">
                <a:latin typeface="Angsana New" panose="02020603050405020304" pitchFamily="18" charset="-34"/>
                <a:cs typeface="Angsana New" panose="02020603050405020304" pitchFamily="18" charset="-34"/>
              </a:rPr>
              <a:t>	</a:t>
            </a:r>
            <a:r>
              <a:rPr lang="en-US" sz="3500" b="1" dirty="0" smtClean="0">
                <a:latin typeface="Angsana New" panose="02020603050405020304" pitchFamily="18" charset="-34"/>
                <a:cs typeface="Angsana New" panose="02020603050405020304" pitchFamily="18" charset="-34"/>
              </a:rPr>
              <a:t>Results indicated by high performance and motivation of 	students participated</a:t>
            </a:r>
            <a:endParaRPr lang="en-US" sz="3500" b="1" dirty="0">
              <a:latin typeface="Angsana New" panose="02020603050405020304" pitchFamily="18" charset="-34"/>
              <a:cs typeface="Angsana New" panose="02020603050405020304" pitchFamily="18" charset="-34"/>
            </a:endParaRPr>
          </a:p>
        </p:txBody>
      </p:sp>
      <p:sp>
        <p:nvSpPr>
          <p:cNvPr id="4" name="Title 2"/>
          <p:cNvSpPr>
            <a:spLocks noGrp="1"/>
          </p:cNvSpPr>
          <p:nvPr>
            <p:ph type="title"/>
          </p:nvPr>
        </p:nvSpPr>
        <p:spPr/>
        <p:txBody>
          <a:bodyPr>
            <a:noAutofit/>
          </a:bodyPr>
          <a:lstStyle/>
          <a:p>
            <a:r>
              <a:rPr lang="en-US" sz="5200" b="1" dirty="0" smtClean="0">
                <a:latin typeface="Angsana New" panose="02020603050405020304" pitchFamily="18" charset="-34"/>
                <a:cs typeface="Angsana New" panose="02020603050405020304" pitchFamily="18" charset="-34"/>
              </a:rPr>
              <a:t>Lesson Study in Thailand : </a:t>
            </a:r>
            <a:br>
              <a:rPr lang="en-US" sz="5200" b="1" dirty="0" smtClean="0">
                <a:latin typeface="Angsana New" panose="02020603050405020304" pitchFamily="18" charset="-34"/>
                <a:cs typeface="Angsana New" panose="02020603050405020304" pitchFamily="18" charset="-34"/>
              </a:rPr>
            </a:br>
            <a:r>
              <a:rPr lang="en-US" sz="5200" b="1" dirty="0" smtClean="0">
                <a:latin typeface="Angsana New" panose="02020603050405020304" pitchFamily="18" charset="-34"/>
                <a:cs typeface="Angsana New" panose="02020603050405020304" pitchFamily="18" charset="-34"/>
              </a:rPr>
              <a:t>Experiences and Challenges</a:t>
            </a:r>
            <a:endParaRPr lang="en-US" sz="5200" b="1" dirty="0">
              <a:latin typeface="Angsana New" panose="02020603050405020304" pitchFamily="18" charset="-34"/>
              <a:cs typeface="Angsana New" panose="02020603050405020304" pitchFamily="18" charset="-34"/>
            </a:endParaRPr>
          </a:p>
        </p:txBody>
      </p:sp>
      <p:sp>
        <p:nvSpPr>
          <p:cNvPr id="5" name="Right Arrow 4"/>
          <p:cNvSpPr/>
          <p:nvPr/>
        </p:nvSpPr>
        <p:spPr>
          <a:xfrm>
            <a:off x="705147" y="4482067"/>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2">
                  <a:lumMod val="75000"/>
                </a:schemeClr>
              </a:solidFill>
              <a:latin typeface="Angsana New" panose="02020603050405020304" pitchFamily="18" charset="-34"/>
              <a:cs typeface="Angsana New" panose="02020603050405020304" pitchFamily="18" charset="-34"/>
            </a:endParaRPr>
          </a:p>
        </p:txBody>
      </p:sp>
      <p:sp>
        <p:nvSpPr>
          <p:cNvPr id="7" name="Slide Number Placeholder 6"/>
          <p:cNvSpPr>
            <a:spLocks noGrp="1"/>
          </p:cNvSpPr>
          <p:nvPr>
            <p:ph type="sldNum" sz="quarter" idx="12"/>
          </p:nvPr>
        </p:nvSpPr>
        <p:spPr>
          <a:xfrm>
            <a:off x="7982174" y="6237312"/>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6</a:t>
            </a:fld>
            <a:endParaRPr lang="en-US" sz="2000" b="1">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74327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381328"/>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แผนภูมิ 3"/>
          <p:cNvGraphicFramePr/>
          <p:nvPr>
            <p:extLst>
              <p:ext uri="{D42A27DB-BD31-4B8C-83A1-F6EECF244321}">
                <p14:modId xmlns:p14="http://schemas.microsoft.com/office/powerpoint/2010/main" val="3268077921"/>
              </p:ext>
            </p:extLst>
          </p:nvPr>
        </p:nvGraphicFramePr>
        <p:xfrm>
          <a:off x="611560" y="980728"/>
          <a:ext cx="8352928" cy="5256583"/>
        </p:xfrm>
        <a:graphic>
          <a:graphicData uri="http://schemas.openxmlformats.org/drawingml/2006/chart">
            <c:chart xmlns:c="http://schemas.openxmlformats.org/drawingml/2006/chart" xmlns:r="http://schemas.openxmlformats.org/officeDocument/2006/relationships" r:id="rId3"/>
          </a:graphicData>
        </a:graphic>
      </p:graphicFrame>
      <p:sp>
        <p:nvSpPr>
          <p:cNvPr id="6" name="ชื่อเรื่อง 5"/>
          <p:cNvSpPr>
            <a:spLocks noGrp="1"/>
          </p:cNvSpPr>
          <p:nvPr>
            <p:ph type="title"/>
          </p:nvPr>
        </p:nvSpPr>
        <p:spPr>
          <a:xfrm>
            <a:off x="1763688" y="217687"/>
            <a:ext cx="5796136" cy="980728"/>
          </a:xfr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algn="r"/>
            <a:r>
              <a:rPr lang="en-US" dirty="0" smtClean="0">
                <a:ln>
                  <a:solidFill>
                    <a:sysClr val="windowText" lastClr="000000"/>
                  </a:solidFill>
                </a:ln>
                <a:solidFill>
                  <a:schemeClr val="bg1"/>
                </a:solidFill>
              </a:rPr>
              <a:t>O-NET Scores</a:t>
            </a:r>
            <a:endParaRPr lang="th-TH" dirty="0">
              <a:ln>
                <a:solidFill>
                  <a:sysClr val="windowText" lastClr="000000"/>
                </a:solidFill>
              </a:ln>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sp>
        <p:nvSpPr>
          <p:cNvPr id="8" name="Slide Number Placeholder 4"/>
          <p:cNvSpPr>
            <a:spLocks noGrp="1"/>
          </p:cNvSpPr>
          <p:nvPr>
            <p:ph type="sldNum" sz="quarter" idx="12"/>
          </p:nvPr>
        </p:nvSpPr>
        <p:spPr>
          <a:xfrm>
            <a:off x="7982174" y="6381328"/>
            <a:ext cx="1161826" cy="365125"/>
          </a:xfrm>
        </p:spPr>
        <p:txBody>
          <a:bodyPr/>
          <a:lstStyle/>
          <a:p>
            <a:fld id="{C43EE192-0A4E-4DD7-A1E8-32DD971A5743}" type="slidenum">
              <a:rPr lang="en-US" sz="4000" b="1" smtClean="0">
                <a:latin typeface="Angsana New" panose="02020603050405020304" pitchFamily="18" charset="-34"/>
                <a:cs typeface="Angsana New" panose="02020603050405020304" pitchFamily="18" charset="-34"/>
              </a:rPr>
              <a:t>7</a:t>
            </a:fld>
            <a:endParaRPr lang="en-US" sz="40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32941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04864"/>
            <a:ext cx="7488831"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Approach</a:t>
            </a:r>
          </a:p>
          <a:p>
            <a:pPr lvl="2">
              <a:spcBef>
                <a:spcPts val="0"/>
              </a:spcBef>
            </a:pPr>
            <a:r>
              <a:rPr lang="en-US" sz="3500" b="1" dirty="0" smtClean="0">
                <a:latin typeface="Angsana New" panose="02020603050405020304" pitchFamily="18" charset="-34"/>
                <a:cs typeface="Angsana New" panose="02020603050405020304" pitchFamily="18" charset="-34"/>
              </a:rPr>
              <a:t>Develop understanding, acceptance, and practice of Lesson Study in selected classrooms and schools</a:t>
            </a:r>
          </a:p>
          <a:p>
            <a:pPr lvl="2">
              <a:spcBef>
                <a:spcPts val="0"/>
              </a:spcBef>
            </a:pPr>
            <a:r>
              <a:rPr lang="en-US" sz="3500" b="1" dirty="0" smtClean="0">
                <a:latin typeface="Angsana New" panose="02020603050405020304" pitchFamily="18" charset="-34"/>
                <a:cs typeface="Angsana New" panose="02020603050405020304" pitchFamily="18" charset="-34"/>
              </a:rPr>
              <a:t>Replicate its success to other schools</a:t>
            </a:r>
          </a:p>
        </p:txBody>
      </p:sp>
      <p:sp>
        <p:nvSpPr>
          <p:cNvPr id="3" name="Title 2"/>
          <p:cNvSpPr>
            <a:spLocks noGrp="1"/>
          </p:cNvSpPr>
          <p:nvPr>
            <p:ph type="title"/>
          </p:nvPr>
        </p:nvSpPr>
        <p:spPr/>
        <p:txBody>
          <a:bodyPr>
            <a:normAutofit/>
          </a:bodyPr>
          <a:lstStyle/>
          <a:p>
            <a:r>
              <a:rPr lang="en-US" sz="5200" b="1" dirty="0" smtClean="0">
                <a:latin typeface="Angsana New" panose="02020603050405020304" pitchFamily="18" charset="-34"/>
                <a:cs typeface="Angsana New" panose="02020603050405020304" pitchFamily="18" charset="-34"/>
              </a:rPr>
              <a:t>Practical Experiences of Thailand</a:t>
            </a:r>
            <a:endParaRPr lang="en-US" sz="5200" b="1" dirty="0">
              <a:latin typeface="Angsana New" panose="02020603050405020304" pitchFamily="18" charset="-34"/>
              <a:cs typeface="Angsana New" panose="02020603050405020304" pitchFamily="18" charset="-34"/>
            </a:endParaRPr>
          </a:p>
        </p:txBody>
      </p:sp>
      <p:sp>
        <p:nvSpPr>
          <p:cNvPr id="5" name="Slide Number Placeholder 4"/>
          <p:cNvSpPr>
            <a:spLocks noGrp="1"/>
          </p:cNvSpPr>
          <p:nvPr>
            <p:ph type="sldNum" sz="quarter" idx="12"/>
          </p:nvPr>
        </p:nvSpPr>
        <p:spPr>
          <a:xfrm>
            <a:off x="7982174" y="6381328"/>
            <a:ext cx="1161826" cy="365125"/>
          </a:xfrm>
        </p:spPr>
        <p:txBody>
          <a:bodyPr/>
          <a:lstStyle/>
          <a:p>
            <a:fld id="{C43EE192-0A4E-4DD7-A1E8-32DD971A5743}" type="slidenum">
              <a:rPr lang="en-US" sz="2000" b="1" smtClean="0">
                <a:latin typeface="Angsana New" panose="02020603050405020304" pitchFamily="18" charset="-34"/>
                <a:cs typeface="Angsana New" panose="02020603050405020304" pitchFamily="18" charset="-34"/>
              </a:rPr>
              <a:t>8</a:t>
            </a:fld>
            <a:endParaRPr lang="en-US" sz="2000" b="1" dirty="0">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21582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31033" y="2132856"/>
            <a:ext cx="8712967" cy="3450696"/>
          </a:xfrm>
        </p:spPr>
        <p:txBody>
          <a:bodyPr>
            <a:noAutofit/>
          </a:bodyPr>
          <a:lstStyle/>
          <a:p>
            <a:pPr>
              <a:spcBef>
                <a:spcPts val="0"/>
              </a:spcBef>
            </a:pPr>
            <a:r>
              <a:rPr lang="en-US" sz="4000" b="1" dirty="0" smtClean="0">
                <a:latin typeface="Angsana New" panose="02020603050405020304" pitchFamily="18" charset="-34"/>
                <a:cs typeface="Angsana New" panose="02020603050405020304" pitchFamily="18" charset="-34"/>
              </a:rPr>
              <a:t>Obstacles and Problems</a:t>
            </a:r>
          </a:p>
          <a:p>
            <a:pPr lvl="2">
              <a:spcBef>
                <a:spcPts val="0"/>
              </a:spcBef>
            </a:pPr>
            <a:r>
              <a:rPr lang="en-US" sz="3500" b="1" dirty="0" smtClean="0">
                <a:latin typeface="Angsana New" panose="02020603050405020304" pitchFamily="18" charset="-34"/>
                <a:cs typeface="Angsana New" panose="02020603050405020304" pitchFamily="18" charset="-34"/>
              </a:rPr>
              <a:t>Low competent teachers (knowledge and experience on Lesson Study)</a:t>
            </a:r>
          </a:p>
          <a:p>
            <a:pPr lvl="2">
              <a:spcBef>
                <a:spcPts val="0"/>
              </a:spcBef>
            </a:pPr>
            <a:r>
              <a:rPr lang="en-US" sz="3500" b="1" dirty="0" smtClean="0">
                <a:latin typeface="Angsana New" panose="02020603050405020304" pitchFamily="18" charset="-34"/>
                <a:cs typeface="Angsana New" panose="02020603050405020304" pitchFamily="18" charset="-34"/>
              </a:rPr>
              <a:t>School Principals have no confidence in Lesson Study</a:t>
            </a:r>
          </a:p>
          <a:p>
            <a:pPr lvl="2">
              <a:spcBef>
                <a:spcPts val="0"/>
              </a:spcBef>
            </a:pPr>
            <a:r>
              <a:rPr lang="en-US" sz="3500" b="1" dirty="0" smtClean="0">
                <a:latin typeface="Angsana New" panose="02020603050405020304" pitchFamily="18" charset="-34"/>
                <a:cs typeface="Angsana New" panose="02020603050405020304" pitchFamily="18" charset="-34"/>
              </a:rPr>
              <a:t>Textbook, Teacher’s Guidebook and related equipment and support not completely available</a:t>
            </a:r>
          </a:p>
        </p:txBody>
      </p:sp>
      <p:sp>
        <p:nvSpPr>
          <p:cNvPr id="6" name="Title 2"/>
          <p:cNvSpPr>
            <a:spLocks noGrp="1"/>
          </p:cNvSpPr>
          <p:nvPr>
            <p:ph type="title"/>
          </p:nvPr>
        </p:nvSpPr>
        <p:spPr>
          <a:xfrm>
            <a:off x="457200" y="338328"/>
            <a:ext cx="8229600" cy="1252728"/>
          </a:xfrm>
        </p:spPr>
        <p:txBody>
          <a:bodyPr>
            <a:normAutofit/>
          </a:bodyPr>
          <a:lstStyle/>
          <a:p>
            <a:r>
              <a:rPr lang="en-US" sz="5200" b="1" dirty="0" smtClean="0">
                <a:latin typeface="Angsana New" panose="02020603050405020304" pitchFamily="18" charset="-34"/>
                <a:cs typeface="Angsana New" panose="02020603050405020304" pitchFamily="18" charset="-34"/>
              </a:rPr>
              <a:t>Practical Experiences of Thailand</a:t>
            </a:r>
            <a:endParaRPr lang="en-US" sz="5200" b="1" dirty="0">
              <a:latin typeface="Angsana New" panose="02020603050405020304" pitchFamily="18" charset="-34"/>
              <a:cs typeface="Angsana New" panose="02020603050405020304" pitchFamily="18" charset="-34"/>
            </a:endParaRPr>
          </a:p>
        </p:txBody>
      </p:sp>
      <p:sp>
        <p:nvSpPr>
          <p:cNvPr id="7" name="Slide Number Placeholder 4"/>
          <p:cNvSpPr txBox="1">
            <a:spLocks/>
          </p:cNvSpPr>
          <p:nvPr/>
        </p:nvSpPr>
        <p:spPr>
          <a:xfrm>
            <a:off x="7982174" y="6381328"/>
            <a:ext cx="1161826"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3EE192-0A4E-4DD7-A1E8-32DD971A5743}" type="slidenum">
              <a:rPr lang="en-US" sz="2000" b="1" smtClean="0">
                <a:latin typeface="Angsana New" panose="02020603050405020304" pitchFamily="18" charset="-34"/>
                <a:cs typeface="Angsana New" panose="02020603050405020304" pitchFamily="18" charset="-34"/>
              </a:rPr>
              <a:pPr/>
              <a:t>9</a:t>
            </a:fld>
            <a:endParaRPr lang="en-US" sz="2000" b="1" dirty="0">
              <a:latin typeface="Angsana New" panose="02020603050405020304" pitchFamily="18" charset="-34"/>
              <a:cs typeface="Angsana New" panose="02020603050405020304" pitchFamily="18" charset="-34"/>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502" y="84560"/>
            <a:ext cx="1157703" cy="623491"/>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47" y="6431129"/>
            <a:ext cx="7183289" cy="6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069109"/>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233</TotalTime>
  <Words>572</Words>
  <Application>Microsoft Office PowerPoint</Application>
  <PresentationFormat>On-screen Show (4:3)</PresentationFormat>
  <Paragraphs>126</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Angsana New</vt:lpstr>
      <vt:lpstr>Calibri</vt:lpstr>
      <vt:lpstr>Candara</vt:lpstr>
      <vt:lpstr>KodchiangUPC</vt:lpstr>
      <vt:lpstr>Symbol</vt:lpstr>
      <vt:lpstr>Waveform</vt:lpstr>
      <vt:lpstr>APEC – TSUKUBA International Conference on Mathematics Education in the Future 11 – 13 February 2015 Tokyo, Japan “Lesson Study in Thailand : Experiences and Challenges”</vt:lpstr>
      <vt:lpstr>Mathematics Education in the 21st Century</vt:lpstr>
      <vt:lpstr>Mathematics Education in the 21st Century</vt:lpstr>
      <vt:lpstr>Mathematics Education in the 21st Century</vt:lpstr>
      <vt:lpstr>Lesson Study and Challenges</vt:lpstr>
      <vt:lpstr>Lesson Study in Thailand :  Experiences and Challenges</vt:lpstr>
      <vt:lpstr>O-NET Scores</vt:lpstr>
      <vt:lpstr>Practical Experiences of Thailand</vt:lpstr>
      <vt:lpstr>Practical Experiences of Thailand</vt:lpstr>
      <vt:lpstr>Critical Success Factors</vt:lpstr>
      <vt:lpstr>Challenges of Lesson Study in Thailand</vt:lpstr>
      <vt:lpstr>Scaleability Plan of Lesson Study  in Thailand</vt:lpstr>
      <vt:lpstr>PowerPoint Presentation</vt:lpstr>
      <vt:lpstr>PowerPoint Presentation</vt:lpstr>
      <vt:lpstr>PowerPoint Presentation</vt:lpstr>
      <vt:lpstr>Challenges of Lesson Study  in APEC Countries</vt:lpstr>
      <vt:lpstr>Critical Success Factor for  Scaleability in APEC Countries</vt:lpstr>
      <vt:lpstr>Final Reflection</vt:lpstr>
      <vt:lpstr>Final Reflection</vt:lpstr>
      <vt:lpstr>Final Reflection</vt:lpstr>
      <vt:lpstr>Final Reflection</vt:lpstr>
      <vt:lpstr>Final Reflection</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Atcharawan Chaimongkol</dc:creator>
  <cp:lastModifiedBy>criced-en</cp:lastModifiedBy>
  <cp:revision>38</cp:revision>
  <dcterms:created xsi:type="dcterms:W3CDTF">2015-02-02T03:59:43Z</dcterms:created>
  <dcterms:modified xsi:type="dcterms:W3CDTF">2015-02-12T04:00:11Z</dcterms:modified>
</cp:coreProperties>
</file>